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1" r:id="rId1"/>
  </p:sldMasterIdLst>
  <p:notesMasterIdLst>
    <p:notesMasterId r:id="rId29"/>
  </p:notesMasterIdLst>
  <p:handoutMasterIdLst>
    <p:handoutMasterId r:id="rId30"/>
  </p:handoutMasterIdLst>
  <p:sldIdLst>
    <p:sldId id="554" r:id="rId2"/>
    <p:sldId id="608" r:id="rId3"/>
    <p:sldId id="609" r:id="rId4"/>
    <p:sldId id="627" r:id="rId5"/>
    <p:sldId id="628" r:id="rId6"/>
    <p:sldId id="629" r:id="rId7"/>
    <p:sldId id="630" r:id="rId8"/>
    <p:sldId id="631" r:id="rId9"/>
    <p:sldId id="610" r:id="rId10"/>
    <p:sldId id="614" r:id="rId11"/>
    <p:sldId id="613" r:id="rId12"/>
    <p:sldId id="612" r:id="rId13"/>
    <p:sldId id="632" r:id="rId14"/>
    <p:sldId id="635" r:id="rId15"/>
    <p:sldId id="636" r:id="rId16"/>
    <p:sldId id="634" r:id="rId17"/>
    <p:sldId id="633" r:id="rId18"/>
    <p:sldId id="615" r:id="rId19"/>
    <p:sldId id="619" r:id="rId20"/>
    <p:sldId id="618" r:id="rId21"/>
    <p:sldId id="637" r:id="rId22"/>
    <p:sldId id="638" r:id="rId23"/>
    <p:sldId id="639" r:id="rId24"/>
    <p:sldId id="616" r:id="rId25"/>
    <p:sldId id="620" r:id="rId26"/>
    <p:sldId id="621" r:id="rId27"/>
    <p:sldId id="622" r:id="rId28"/>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0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743"/>
    <a:srgbClr val="F57A01"/>
    <a:srgbClr val="C55A11"/>
    <a:srgbClr val="2D97E5"/>
    <a:srgbClr val="63BB46"/>
    <a:srgbClr val="417E2E"/>
    <a:srgbClr val="FDD106"/>
    <a:srgbClr val="2591CB"/>
    <a:srgbClr val="AFBE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61" autoAdjust="0"/>
    <p:restoredTop sz="72810" autoAdjust="0"/>
  </p:normalViewPr>
  <p:slideViewPr>
    <p:cSldViewPr snapToGrid="0">
      <p:cViewPr varScale="1">
        <p:scale>
          <a:sx n="58" d="100"/>
          <a:sy n="58" d="100"/>
        </p:scale>
        <p:origin x="432" y="48"/>
      </p:cViewPr>
      <p:guideLst/>
    </p:cSldViewPr>
  </p:slideViewPr>
  <p:outlineViewPr>
    <p:cViewPr>
      <p:scale>
        <a:sx n="33" d="100"/>
        <a:sy n="33" d="100"/>
      </p:scale>
      <p:origin x="0" y="-41904"/>
    </p:cViewPr>
  </p:outlineViewPr>
  <p:notesTextViewPr>
    <p:cViewPr>
      <p:scale>
        <a:sx n="3" d="2"/>
        <a:sy n="3" d="2"/>
      </p:scale>
      <p:origin x="0" y="0"/>
    </p:cViewPr>
  </p:notesTextViewPr>
  <p:sorterViewPr>
    <p:cViewPr>
      <p:scale>
        <a:sx n="100" d="100"/>
        <a:sy n="100" d="100"/>
      </p:scale>
      <p:origin x="0" y="-9108"/>
    </p:cViewPr>
  </p:sorterViewPr>
  <p:notesViewPr>
    <p:cSldViewPr snapToGrid="0">
      <p:cViewPr varScale="1">
        <p:scale>
          <a:sx n="57" d="100"/>
          <a:sy n="57" d="100"/>
        </p:scale>
        <p:origin x="28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t>7/4/2021</a:t>
            </a:fld>
            <a:endParaRPr lang="en-US" dirty="0"/>
          </a:p>
        </p:txBody>
      </p:sp>
      <p:sp>
        <p:nvSpPr>
          <p:cNvPr id="4" name="Footer Placeholder 3">
            <a:extLst>
              <a:ext uri="{FF2B5EF4-FFF2-40B4-BE49-F238E27FC236}">
                <a16:creationId xmlns:a16="http://schemas.microsoft.com/office/drawing/2014/main"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t>‹#›</a:t>
            </a:fld>
            <a:endParaRPr lang="en-US" dirty="0"/>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C95A6671-F96F-4532-B4EE-20AEA24545AD}" type="datetimeFigureOut">
              <a:rPr lang="en-CA" smtClean="0"/>
              <a:t>2021-07-04</a:t>
            </a:fld>
            <a:endParaRPr lang="en-CA"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D2AAB52B-0897-46EF-ACB7-C2A1E9716B33}" type="slidenum">
              <a:rPr lang="en-CA" smtClean="0"/>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solidFill>
                  <a:srgbClr val="002060"/>
                </a:solidFill>
              </a:rPr>
              <a:t>Instructor notes: </a:t>
            </a:r>
          </a:p>
          <a:p>
            <a:pPr defTabSz="924916"/>
            <a:endParaRPr lang="en-US" dirty="0" smtClean="0">
              <a:solidFill>
                <a:srgbClr val="002060"/>
              </a:solidFill>
            </a:endParaRPr>
          </a:p>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223739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 work shift is the elapsed time between two off-duty periods of at least eight consecutive hours.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You’re not permitted</a:t>
            </a:r>
            <a:r>
              <a:rPr lang="en-CA" sz="1200" kern="1200" dirty="0" smtClean="0">
                <a:solidFill>
                  <a:schemeClr val="tx1"/>
                </a:solidFill>
                <a:effectLst/>
                <a:latin typeface="+mn-lt"/>
                <a:ea typeface="+mn-ea"/>
                <a:cs typeface="+mn-cs"/>
              </a:rPr>
              <a:t> to drive after 16 hours of elapsed time until you take at least eight consecutive hours of off-duty time.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Every off-duty period consisting of eight consecutive hours or more resets the work shift.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10</a:t>
            </a:fld>
            <a:endParaRPr lang="en-CA" dirty="0"/>
          </a:p>
        </p:txBody>
      </p:sp>
    </p:spTree>
    <p:extLst>
      <p:ext uri="{BB962C8B-B14F-4D97-AF65-F5344CB8AC3E}">
        <p14:creationId xmlns:p14="http://schemas.microsoft.com/office/powerpoint/2010/main" val="2478383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 </a:t>
            </a:r>
            <a:br>
              <a:rPr lang="en-US" dirty="0" smtClean="0"/>
            </a:br>
            <a:r>
              <a:rPr lang="en-GB" sz="1200" kern="1200" dirty="0" smtClean="0">
                <a:solidFill>
                  <a:schemeClr val="tx1"/>
                </a:solidFill>
                <a:effectLst/>
                <a:latin typeface="+mn-lt"/>
                <a:ea typeface="+mn-ea"/>
                <a:cs typeface="+mn-cs"/>
              </a:rPr>
              <a:t>You must keep track of your time using one of two cycles. Each cycle has a maximum number of on-duty hours. You may choose one of two cycles: </a:t>
            </a:r>
          </a:p>
          <a:p>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Cycle 1 </a:t>
            </a:r>
            <a:r>
              <a:rPr lang="en-CA" sz="1200" kern="1200" dirty="0" smtClean="0">
                <a:solidFill>
                  <a:schemeClr val="tx1"/>
                </a:solidFill>
                <a:effectLst/>
                <a:latin typeface="+mn-lt"/>
                <a:ea typeface="+mn-ea"/>
                <a:cs typeface="+mn-cs"/>
              </a:rPr>
              <a:t>— Drivers working on this cycle must not drive after completing 70 on-duty hours in seven days. </a:t>
            </a:r>
          </a:p>
          <a:p>
            <a:r>
              <a:rPr lang="en-US" sz="1200" b="1" kern="1200" dirty="0" smtClean="0">
                <a:solidFill>
                  <a:schemeClr val="tx1"/>
                </a:solidFill>
                <a:effectLst/>
                <a:latin typeface="+mn-lt"/>
                <a:ea typeface="+mn-ea"/>
                <a:cs typeface="+mn-cs"/>
              </a:rPr>
              <a:t>Cycle 2 </a:t>
            </a:r>
            <a:r>
              <a:rPr lang="en-US" sz="1200" kern="1200" dirty="0" smtClean="0">
                <a:solidFill>
                  <a:schemeClr val="tx1"/>
                </a:solidFill>
                <a:effectLst/>
                <a:latin typeface="+mn-lt"/>
                <a:ea typeface="+mn-ea"/>
                <a:cs typeface="+mn-cs"/>
              </a:rPr>
              <a:t>— Drivers working on this cycle must not drive after completing 120 hours in 14 days, and must take at least 24 consecutive hours off duty prior to accumulating 70 hours of on-duty time. </a:t>
            </a:r>
          </a:p>
          <a:p>
            <a:endParaRPr lang="en-CA"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start time remains the same throughout each cycle. You must “reset” a cycle to change the start time. </a:t>
            </a:r>
            <a:endParaRPr lang="en-CA" sz="14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Did you know? </a:t>
            </a:r>
            <a:endParaRPr lang="en-CA" sz="14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You can put in 14 hours of on-duty time without doing any driving at all. </a:t>
            </a:r>
            <a:endParaRPr lang="en-CA" sz="14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You can reset a cycle at any time by taking: </a:t>
            </a:r>
            <a:endParaRPr lang="en-CA"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36 consecutive hours off duty to reset cycle 1 </a:t>
            </a:r>
            <a:endParaRPr lang="en-CA"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72 consecutive hours off duty to reset cycle 2. </a:t>
            </a:r>
            <a:endParaRPr lang="en-CA" sz="1400" kern="1200" dirty="0" smtClean="0">
              <a:solidFill>
                <a:schemeClr val="tx1"/>
              </a:solidFill>
              <a:effectLst/>
              <a:latin typeface="+mn-lt"/>
              <a:ea typeface="+mn-ea"/>
              <a:cs typeface="+mn-cs"/>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11</a:t>
            </a:fld>
            <a:endParaRPr lang="en-CA" dirty="0"/>
          </a:p>
        </p:txBody>
      </p:sp>
    </p:spTree>
    <p:extLst>
      <p:ext uri="{BB962C8B-B14F-4D97-AF65-F5344CB8AC3E}">
        <p14:creationId xmlns:p14="http://schemas.microsoft.com/office/powerpoint/2010/main" val="18421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According to Section 25, a driver may not drive unless they have taken at least 24 consecutive hours of off-duty time in the preceding 14 days. </a:t>
            </a:r>
          </a:p>
          <a:p>
            <a:pPr marL="628650" lvl="1" indent="-171450">
              <a:buFont typeface="Arial" panose="020B0604020202020204" pitchFamily="34" charset="0"/>
              <a:buChar char="•"/>
            </a:pPr>
            <a:r>
              <a:rPr lang="en-CA" kern="1200" dirty="0" smtClean="0">
                <a:solidFill>
                  <a:schemeClr val="tx1"/>
                </a:solidFill>
                <a:effectLst/>
                <a:latin typeface="+mn-lt"/>
                <a:ea typeface="+mn-ea"/>
                <a:cs typeface="+mn-cs"/>
              </a:rPr>
              <a:t>This rule applies regardless of whether a driver follows Cycle 1 or 2.</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 driver is only in violation of the mandatory 24 hours off duty if the driver is driving after reaching the 14-day limit. </a:t>
            </a:r>
          </a:p>
          <a:p>
            <a:pPr marL="628650" lvl="1" indent="-171450">
              <a:buFont typeface="Arial" panose="020B0604020202020204" pitchFamily="34" charset="0"/>
              <a:buChar char="•"/>
            </a:pPr>
            <a:r>
              <a:rPr lang="en-CA" kern="1200" dirty="0" smtClean="0">
                <a:solidFill>
                  <a:schemeClr val="tx1"/>
                </a:solidFill>
                <a:effectLst/>
                <a:latin typeface="+mn-lt"/>
                <a:ea typeface="+mn-ea"/>
                <a:cs typeface="+mn-cs"/>
              </a:rPr>
              <a:t>The driver may continue to work without having a 24-hour period of off-duty time in the preceding 14 days as long as that work does not involve driving an NSC regulated vehicle.</a:t>
            </a:r>
          </a:p>
          <a:p>
            <a:endParaRPr lang="en-CA" dirty="0" smtClean="0"/>
          </a:p>
          <a:p>
            <a:endParaRPr lang="en-US"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12</a:t>
            </a:fld>
            <a:endParaRPr lang="en-CA" dirty="0"/>
          </a:p>
        </p:txBody>
      </p:sp>
    </p:spTree>
    <p:extLst>
      <p:ext uri="{BB962C8B-B14F-4D97-AF65-F5344CB8AC3E}">
        <p14:creationId xmlns:p14="http://schemas.microsoft.com/office/powerpoint/2010/main" val="578519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r>
              <a:rPr lang="en-GB" sz="1200" kern="1200" dirty="0" smtClean="0">
                <a:solidFill>
                  <a:schemeClr val="tx1"/>
                </a:solidFill>
                <a:effectLst/>
                <a:latin typeface="+mn-lt"/>
                <a:ea typeface="+mn-ea"/>
                <a:cs typeface="+mn-cs"/>
              </a:rPr>
              <a:t>You may reduce your off-duty requirement of 10 hours by up to two hours providing: </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the two hours are not part of your eight consecutive off-duty hours </a:t>
            </a:r>
            <a:endParaRPr lang="en-CA"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the two hours are added to the eight consecutive off-duty hours taken off the next day, and </a:t>
            </a:r>
            <a:endParaRPr lang="en-CA" dirty="0" smtClean="0"/>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you clearly indicate ‘Day 1’ and ‘Day 2’ on your logbook. </a:t>
            </a:r>
            <a:endParaRPr lang="en-CA"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Reset provision</a:t>
            </a:r>
            <a:r>
              <a:rPr lang="en-GB" sz="1200" kern="1200" dirty="0" smtClean="0">
                <a:solidFill>
                  <a:schemeClr val="tx1"/>
                </a:solidFill>
                <a:effectLst/>
                <a:latin typeface="+mn-lt"/>
                <a:ea typeface="+mn-ea"/>
                <a:cs typeface="+mn-cs"/>
              </a:rPr>
              <a:t> </a:t>
            </a:r>
            <a:br>
              <a:rPr lang="en-GB" sz="1200" kern="1200" dirty="0" smtClean="0">
                <a:solidFill>
                  <a:schemeClr val="tx1"/>
                </a:solidFill>
                <a:effectLst/>
                <a:latin typeface="+mn-lt"/>
                <a:ea typeface="+mn-ea"/>
                <a:cs typeface="+mn-cs"/>
              </a:rPr>
            </a:br>
            <a:r>
              <a:rPr lang="en-CA" sz="1200" kern="1200" dirty="0" smtClean="0">
                <a:solidFill>
                  <a:schemeClr val="tx1"/>
                </a:solidFill>
                <a:effectLst/>
                <a:latin typeface="+mn-lt"/>
                <a:ea typeface="+mn-ea"/>
                <a:cs typeface="+mn-cs"/>
              </a:rPr>
              <a:t>You can reset a cycle at any time by taking: </a:t>
            </a:r>
          </a:p>
          <a:p>
            <a:pPr marL="628650" lvl="1" indent="-171450">
              <a:buFont typeface="Arial" panose="020B0604020202020204" pitchFamily="34" charset="0"/>
              <a:buChar char="•"/>
            </a:pPr>
            <a:r>
              <a:rPr lang="en-CA" kern="1200" dirty="0" smtClean="0">
                <a:solidFill>
                  <a:schemeClr val="tx1"/>
                </a:solidFill>
                <a:effectLst/>
                <a:latin typeface="+mn-lt"/>
                <a:ea typeface="+mn-ea"/>
                <a:cs typeface="+mn-cs"/>
              </a:rPr>
              <a:t>36 consecutive hours off to reset Cycle 1 </a:t>
            </a:r>
          </a:p>
          <a:p>
            <a:pPr marL="628650" lvl="1" indent="-171450">
              <a:buFont typeface="Arial" panose="020B0604020202020204" pitchFamily="34" charset="0"/>
              <a:buChar char="•"/>
            </a:pPr>
            <a:r>
              <a:rPr lang="en-CA" kern="1200" dirty="0" smtClean="0">
                <a:solidFill>
                  <a:schemeClr val="tx1"/>
                </a:solidFill>
                <a:effectLst/>
                <a:latin typeface="+mn-lt"/>
                <a:ea typeface="+mn-ea"/>
                <a:cs typeface="+mn-cs"/>
              </a:rPr>
              <a:t> 72 consecutive hours off to reset Cycle 2.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dirty="0"/>
          </a:p>
        </p:txBody>
      </p:sp>
    </p:spTree>
    <p:extLst>
      <p:ext uri="{BB962C8B-B14F-4D97-AF65-F5344CB8AC3E}">
        <p14:creationId xmlns:p14="http://schemas.microsoft.com/office/powerpoint/2010/main" val="3916222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171450" indent="-171450">
              <a:buFont typeface="Arial" panose="020B0604020202020204" pitchFamily="34" charset="0"/>
              <a:buChar char="•"/>
            </a:pPr>
            <a:r>
              <a:rPr lang="en-GB" dirty="0" smtClean="0"/>
              <a:t>With </a:t>
            </a:r>
            <a:r>
              <a:rPr lang="en-GB" sz="1200" kern="1200" dirty="0" smtClean="0">
                <a:solidFill>
                  <a:schemeClr val="tx1"/>
                </a:solidFill>
                <a:effectLst/>
                <a:latin typeface="+mn-lt"/>
                <a:ea typeface="+mn-ea"/>
                <a:cs typeface="+mn-cs"/>
              </a:rPr>
              <a:t>an approved sleeper berth, a driver can stop and rest whenever they are tired or during any extended period of waiting.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R</a:t>
            </a:r>
            <a:r>
              <a:rPr lang="en-US" sz="1200" kern="1200" dirty="0" smtClean="0">
                <a:solidFill>
                  <a:schemeClr val="tx1"/>
                </a:solidFill>
                <a:effectLst/>
                <a:latin typeface="+mn-lt"/>
                <a:ea typeface="+mn-ea"/>
                <a:cs typeface="+mn-cs"/>
              </a:rPr>
              <a:t>ecord any time spent resting in a sleeper berth as “Off-Duty Time in a Sleeper Berth” on the daily log. </a:t>
            </a:r>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Can use a sleeper berth to split the required 8 consecutive off-duty hours into 2 periods while still complying with the daily off-duty requirements.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The same hours of service regulations for driving and on-duty time apply to drivers using sleeper berths. </a:t>
            </a: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Single driver</a:t>
            </a:r>
            <a:r>
              <a:rPr lang="en-CA" dirty="0" smtClean="0"/>
              <a:t> - </a:t>
            </a:r>
            <a:r>
              <a:rPr lang="en-GB" sz="1200" kern="1200" dirty="0" smtClean="0">
                <a:solidFill>
                  <a:schemeClr val="tx1"/>
                </a:solidFill>
                <a:effectLst/>
                <a:latin typeface="+mn-lt"/>
                <a:ea typeface="+mn-ea"/>
                <a:cs typeface="+mn-cs"/>
              </a:rPr>
              <a:t>can split the required 10 hours of daily off- duty time into 2 sleeper berth periods if: </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Neither period is less than 2 hours;</a:t>
            </a:r>
            <a:r>
              <a:rPr lang="en-CA" dirty="0" smtClean="0"/>
              <a:t> </a:t>
            </a:r>
            <a:r>
              <a:rPr lang="en-GB" dirty="0" smtClean="0"/>
              <a:t>t</a:t>
            </a:r>
            <a:r>
              <a:rPr lang="en-GB" sz="1200" kern="1200" dirty="0" smtClean="0">
                <a:solidFill>
                  <a:schemeClr val="tx1"/>
                </a:solidFill>
                <a:effectLst/>
                <a:latin typeface="+mn-lt"/>
                <a:ea typeface="+mn-ea"/>
                <a:cs typeface="+mn-cs"/>
              </a:rPr>
              <a:t>he total of the 2 sleeper periods is at least 10 hours;</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off-duty time is spent resting in the sleeper berth;</a:t>
            </a:r>
            <a:r>
              <a:rPr lang="en-CA" dirty="0" smtClean="0"/>
              <a:t> </a:t>
            </a:r>
            <a:r>
              <a:rPr lang="en-GB" dirty="0" smtClean="0"/>
              <a:t>t</a:t>
            </a:r>
            <a:r>
              <a:rPr lang="en-GB" sz="1200" kern="1200" dirty="0" smtClean="0">
                <a:solidFill>
                  <a:schemeClr val="tx1"/>
                </a:solidFill>
                <a:effectLst/>
                <a:latin typeface="+mn-lt"/>
                <a:ea typeface="+mn-ea"/>
                <a:cs typeface="+mn-cs"/>
              </a:rPr>
              <a:t>he total off-duty time in the day is at least 10 hours;</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Total driving time in the periods immediately before and after each of the periods of off-duty time does not exceed 13 hours;</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elapsed time before and after each sleeper period does not include any driving time after the 16th hour after the driver comes on-duty;</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None of the daily off-duty time is deferred to the next day.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14</a:t>
            </a:fld>
            <a:endParaRPr lang="en-CA" dirty="0"/>
          </a:p>
        </p:txBody>
      </p:sp>
    </p:spTree>
    <p:extLst>
      <p:ext uri="{BB962C8B-B14F-4D97-AF65-F5344CB8AC3E}">
        <p14:creationId xmlns:p14="http://schemas.microsoft.com/office/powerpoint/2010/main" val="3606981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r>
              <a:rPr lang="en-GB" dirty="0" smtClean="0"/>
              <a:t>T</a:t>
            </a:r>
            <a:r>
              <a:rPr lang="en-GB" sz="1200" kern="1200" dirty="0" smtClean="0">
                <a:solidFill>
                  <a:schemeClr val="tx1"/>
                </a:solidFill>
                <a:effectLst/>
                <a:latin typeface="+mn-lt"/>
                <a:ea typeface="+mn-ea"/>
                <a:cs typeface="+mn-cs"/>
              </a:rPr>
              <a:t>eam drivers can split the required 10 hours of daily off-duty time into 2 sleeper berth periods if: </a:t>
            </a:r>
            <a:endParaRPr lang="en-CA" sz="1200" kern="1200" dirty="0" smtClean="0">
              <a:solidFill>
                <a:schemeClr val="tx1"/>
              </a:solidFill>
              <a:effectLst/>
              <a:latin typeface="+mn-lt"/>
              <a:ea typeface="+mn-ea"/>
              <a:cs typeface="+mn-cs"/>
            </a:endParaRPr>
          </a:p>
          <a:p>
            <a:pPr marL="171450" lvl="0" indent="-171450">
              <a:spcAft>
                <a:spcPts val="0"/>
              </a:spcAft>
              <a:buFont typeface="Arial" panose="020B0604020202020204" pitchFamily="34" charset="0"/>
              <a:buChar char="•"/>
            </a:pPr>
            <a:r>
              <a:rPr lang="en-CA" sz="1200" kern="1200" dirty="0" smtClean="0">
                <a:solidFill>
                  <a:schemeClr val="tx1"/>
                </a:solidFill>
                <a:effectLst/>
                <a:latin typeface="+mn-lt"/>
                <a:ea typeface="+mn-ea"/>
                <a:cs typeface="+mn-cs"/>
              </a:rPr>
              <a:t>neither period is less than four hours </a:t>
            </a:r>
          </a:p>
          <a:p>
            <a:pPr marL="171450" lvl="0" indent="-171450">
              <a:spcAft>
                <a:spcPts val="0"/>
              </a:spcAft>
              <a:buFont typeface="Arial" panose="020B0604020202020204" pitchFamily="34" charset="0"/>
              <a:buChar char="•"/>
            </a:pPr>
            <a:r>
              <a:rPr lang="en-US" sz="1200" kern="1200" dirty="0" smtClean="0">
                <a:solidFill>
                  <a:schemeClr val="tx1"/>
                </a:solidFill>
                <a:effectLst/>
                <a:latin typeface="+mn-lt"/>
                <a:ea typeface="+mn-ea"/>
                <a:cs typeface="+mn-cs"/>
              </a:rPr>
              <a:t>t</a:t>
            </a:r>
            <a:r>
              <a:rPr lang="en-CA" sz="1200" kern="1200" dirty="0" smtClean="0">
                <a:solidFill>
                  <a:schemeClr val="tx1"/>
                </a:solidFill>
                <a:effectLst/>
                <a:latin typeface="+mn-lt"/>
                <a:ea typeface="+mn-ea"/>
                <a:cs typeface="+mn-cs"/>
              </a:rPr>
              <a:t>he total of the 2 sleeper periods is at least 8 hours</a:t>
            </a:r>
          </a:p>
          <a:p>
            <a:pPr marL="171450" lvl="0" indent="-171450">
              <a:spcAft>
                <a:spcPts val="0"/>
              </a:spcAft>
              <a:buFont typeface="Arial" panose="020B0604020202020204" pitchFamily="34" charset="0"/>
              <a:buChar char="•"/>
            </a:pPr>
            <a:r>
              <a:rPr lang="en-CA" sz="1200" kern="1200" dirty="0" smtClean="0">
                <a:solidFill>
                  <a:schemeClr val="tx1"/>
                </a:solidFill>
                <a:effectLst/>
                <a:latin typeface="+mn-lt"/>
                <a:ea typeface="+mn-ea"/>
                <a:cs typeface="+mn-cs"/>
              </a:rPr>
              <a:t>the off-duty time is spent resting in the sleeper berth</a:t>
            </a:r>
          </a:p>
          <a:p>
            <a:pPr marL="171450" lvl="0" indent="-171450">
              <a:spcAft>
                <a:spcPts val="0"/>
              </a:spcAft>
              <a:buFont typeface="Arial" panose="020B0604020202020204" pitchFamily="34" charset="0"/>
              <a:buChar char="•"/>
            </a:pPr>
            <a:r>
              <a:rPr lang="en-CA" sz="1200" kern="1200" dirty="0" smtClean="0">
                <a:solidFill>
                  <a:schemeClr val="tx1"/>
                </a:solidFill>
                <a:effectLst/>
                <a:latin typeface="+mn-lt"/>
                <a:ea typeface="+mn-ea"/>
                <a:cs typeface="+mn-cs"/>
              </a:rPr>
              <a:t>the total driving time before and after each sleeper period does not exceed 13 hours</a:t>
            </a:r>
          </a:p>
          <a:p>
            <a:pPr marL="171450" lvl="0" indent="-171450">
              <a:spcAft>
                <a:spcPts val="0"/>
              </a:spcAft>
              <a:buFont typeface="Arial" panose="020B0604020202020204" pitchFamily="34" charset="0"/>
              <a:buChar char="•"/>
            </a:pPr>
            <a:r>
              <a:rPr lang="en-GB" sz="1200" kern="1200" dirty="0" smtClean="0">
                <a:solidFill>
                  <a:schemeClr val="tx1"/>
                </a:solidFill>
                <a:effectLst/>
                <a:latin typeface="+mn-lt"/>
                <a:ea typeface="+mn-ea"/>
                <a:cs typeface="+mn-cs"/>
              </a:rPr>
              <a:t>the total of the on-duty time before and after each sleeper period does not include any driving time after the 14th hour</a:t>
            </a:r>
            <a:endParaRPr lang="en-CA" sz="1200" kern="1200" dirty="0" smtClean="0">
              <a:solidFill>
                <a:schemeClr val="tx1"/>
              </a:solidFill>
              <a:effectLst/>
              <a:latin typeface="+mn-lt"/>
              <a:ea typeface="+mn-ea"/>
              <a:cs typeface="+mn-cs"/>
            </a:endParaRPr>
          </a:p>
          <a:p>
            <a:pPr marL="171450" lvl="0" indent="-171450">
              <a:spcAft>
                <a:spcPts val="0"/>
              </a:spcAft>
              <a:buFont typeface="Arial" panose="020B0604020202020204" pitchFamily="34" charset="0"/>
              <a:buChar char="•"/>
            </a:pPr>
            <a:r>
              <a:rPr lang="en-GB" sz="1200" kern="1200" dirty="0" smtClean="0">
                <a:solidFill>
                  <a:schemeClr val="tx1"/>
                </a:solidFill>
                <a:effectLst/>
                <a:latin typeface="+mn-lt"/>
                <a:ea typeface="+mn-ea"/>
                <a:cs typeface="+mn-cs"/>
              </a:rPr>
              <a:t>the elapsed time before and after each sleeper period does not include any driving time after the 16th hour after the driver comes on-duty</a:t>
            </a:r>
            <a:endParaRPr lang="en-CA" sz="1200" kern="1200" dirty="0" smtClean="0">
              <a:solidFill>
                <a:schemeClr val="tx1"/>
              </a:solidFill>
              <a:effectLst/>
              <a:latin typeface="+mn-lt"/>
              <a:ea typeface="+mn-ea"/>
              <a:cs typeface="+mn-cs"/>
            </a:endParaRPr>
          </a:p>
          <a:p>
            <a:pPr marL="171450" lvl="0" indent="-171450">
              <a:spcAft>
                <a:spcPts val="0"/>
              </a:spcAft>
              <a:buFont typeface="Arial" panose="020B0604020202020204" pitchFamily="34" charset="0"/>
              <a:buChar char="•"/>
            </a:pPr>
            <a:r>
              <a:rPr lang="en-CA" sz="1200" kern="1200" dirty="0" smtClean="0">
                <a:solidFill>
                  <a:schemeClr val="tx1"/>
                </a:solidFill>
                <a:effectLst/>
                <a:latin typeface="+mn-lt"/>
                <a:ea typeface="+mn-ea"/>
                <a:cs typeface="+mn-cs"/>
              </a:rPr>
              <a:t>none of the daily off-duty time is deferred to the next day. </a:t>
            </a:r>
          </a:p>
          <a:p>
            <a:pPr marL="171450" lvl="0" indent="-171450">
              <a:spcAft>
                <a:spcPts val="0"/>
              </a:spcAft>
              <a:buFont typeface="Arial" panose="020B0604020202020204" pitchFamily="34" charset="0"/>
              <a:buChar char="•"/>
            </a:pPr>
            <a:endParaRPr lang="en-CA" sz="1200" kern="1200" dirty="0" smtClean="0">
              <a:solidFill>
                <a:schemeClr val="tx1"/>
              </a:solidFill>
              <a:effectLst/>
              <a:latin typeface="+mn-lt"/>
              <a:ea typeface="+mn-ea"/>
              <a:cs typeface="+mn-cs"/>
            </a:endParaRPr>
          </a:p>
          <a:p>
            <a:pPr lvl="0">
              <a:spcAft>
                <a:spcPts val="0"/>
              </a:spcAft>
            </a:pPr>
            <a:r>
              <a:rPr lang="en-CA" dirty="0" smtClean="0"/>
              <a:t>C</a:t>
            </a:r>
            <a:r>
              <a:rPr lang="en-CA" sz="1200" kern="1200" dirty="0" smtClean="0">
                <a:solidFill>
                  <a:schemeClr val="tx1"/>
                </a:solidFill>
                <a:effectLst/>
                <a:latin typeface="+mn-lt"/>
                <a:ea typeface="+mn-ea"/>
                <a:cs typeface="+mn-cs"/>
              </a:rPr>
              <a:t>o-drivers have the freedom to split the 10 hours of daily off-duty time in any way that the drivers want as long as each sleeper berth period is at least 4 hours and the total for 2 sleeper berth periods equals at least 8 hours. </a:t>
            </a:r>
          </a:p>
          <a:p>
            <a:r>
              <a:rPr lang="en-CA" sz="1200" kern="1200" dirty="0" smtClean="0">
                <a:solidFill>
                  <a:schemeClr val="tx1"/>
                </a:solidFill>
                <a:effectLst/>
                <a:latin typeface="+mn-lt"/>
                <a:ea typeface="+mn-ea"/>
                <a:cs typeface="+mn-cs"/>
              </a:rPr>
              <a:t>Team drivers must maintain their own daily logs and must meet the daily and work shift limits on their own. When one driver is driving, the other must be resting in the sleeper berth. </a:t>
            </a:r>
          </a:p>
          <a:p>
            <a:r>
              <a:rPr lang="en-CA" sz="1200" kern="1200" dirty="0" smtClean="0">
                <a:solidFill>
                  <a:schemeClr val="tx1"/>
                </a:solidFill>
                <a:effectLst/>
                <a:latin typeface="+mn-lt"/>
                <a:ea typeface="+mn-ea"/>
                <a:cs typeface="+mn-cs"/>
              </a:rPr>
              <a:t>Only time spent in the sleeper berth counts towards the sleeper berth period. This means that any other off-duty time, such as sitting in the passenger seat, does not count towards the sleeper berth period. </a:t>
            </a:r>
          </a:p>
          <a:p>
            <a:endParaRPr lang="en-CA" dirty="0" smtClean="0"/>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15</a:t>
            </a:fld>
            <a:endParaRPr lang="en-CA" dirty="0"/>
          </a:p>
        </p:txBody>
      </p:sp>
    </p:spTree>
    <p:extLst>
      <p:ext uri="{BB962C8B-B14F-4D97-AF65-F5344CB8AC3E}">
        <p14:creationId xmlns:p14="http://schemas.microsoft.com/office/powerpoint/2010/main" val="1337070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GB" sz="1200" kern="1200" dirty="0" smtClean="0">
                <a:solidFill>
                  <a:schemeClr val="tx1"/>
                </a:solidFill>
                <a:effectLst/>
                <a:latin typeface="+mn-lt"/>
                <a:ea typeface="+mn-ea"/>
                <a:cs typeface="+mn-cs"/>
              </a:rPr>
              <a:t>Driving a commercial vehicle for personal use is not</a:t>
            </a:r>
            <a:r>
              <a:rPr lang="en-CA" sz="1200" kern="1200" dirty="0" smtClean="0">
                <a:solidFill>
                  <a:schemeClr val="tx1"/>
                </a:solidFill>
                <a:effectLst/>
                <a:latin typeface="+mn-lt"/>
                <a:ea typeface="+mn-ea"/>
                <a:cs typeface="+mn-cs"/>
              </a:rPr>
              <a:t> considered to be on-duty time if: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vehicle</a:t>
            </a:r>
            <a:r>
              <a:rPr lang="en-CA" dirty="0" smtClean="0"/>
              <a:t> is</a:t>
            </a:r>
            <a:r>
              <a:rPr lang="en-CA" sz="1200" kern="1200" dirty="0" smtClean="0">
                <a:solidFill>
                  <a:schemeClr val="tx1"/>
                </a:solidFill>
                <a:effectLst/>
                <a:latin typeface="+mn-lt"/>
                <a:ea typeface="+mn-ea"/>
                <a:cs typeface="+mn-cs"/>
              </a:rPr>
              <a:t> unloaded</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vehicle’s not towing a trailer</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vehicle’s driven a maximum of 75 km a day for personal use</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the odometer readings are recorded, and</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you’re not subject to an out-of-service declaration. </a:t>
            </a:r>
          </a:p>
          <a:p>
            <a:endParaRPr lang="en-CA" dirty="0" smtClean="0"/>
          </a:p>
          <a:p>
            <a:r>
              <a:rPr lang="en-US" dirty="0" smtClean="0"/>
              <a:t> </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16</a:t>
            </a:fld>
            <a:endParaRPr lang="en-CA" dirty="0"/>
          </a:p>
        </p:txBody>
      </p:sp>
    </p:spTree>
    <p:extLst>
      <p:ext uri="{BB962C8B-B14F-4D97-AF65-F5344CB8AC3E}">
        <p14:creationId xmlns:p14="http://schemas.microsoft.com/office/powerpoint/2010/main" val="3248203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U</a:t>
            </a:r>
            <a:r>
              <a:rPr lang="en-GB" sz="1200" kern="1200" dirty="0" smtClean="0">
                <a:solidFill>
                  <a:schemeClr val="tx1"/>
                </a:solidFill>
                <a:effectLst/>
                <a:latin typeface="+mn-lt"/>
                <a:ea typeface="+mn-ea"/>
                <a:cs typeface="+mn-cs"/>
              </a:rPr>
              <a:t>sed to</a:t>
            </a:r>
            <a:r>
              <a:rPr lang="en-CA" sz="1200" kern="1200" dirty="0" smtClean="0">
                <a:solidFill>
                  <a:schemeClr val="tx1"/>
                </a:solidFill>
                <a:effectLst/>
                <a:latin typeface="+mn-lt"/>
                <a:ea typeface="+mn-ea"/>
                <a:cs typeface="+mn-cs"/>
              </a:rPr>
              <a:t> record your hours of on-duty, driving and off-duty time.</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Logbook data must be completed on a graph grid so that each piece of required information may be recorded accurately.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dirty="0" smtClean="0"/>
              <a:t>Review what </a:t>
            </a:r>
            <a:r>
              <a:rPr lang="en-CA" sz="1200" kern="1200" dirty="0" smtClean="0">
                <a:solidFill>
                  <a:schemeClr val="tx1"/>
                </a:solidFill>
                <a:effectLst/>
                <a:latin typeface="+mn-lt"/>
                <a:ea typeface="+mn-ea"/>
                <a:cs typeface="+mn-cs"/>
              </a:rPr>
              <a:t>information is required on the logbook – see student guide.</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17</a:t>
            </a:fld>
            <a:endParaRPr lang="en-CA" dirty="0"/>
          </a:p>
        </p:txBody>
      </p:sp>
    </p:spTree>
    <p:extLst>
      <p:ext uri="{BB962C8B-B14F-4D97-AF65-F5344CB8AC3E}">
        <p14:creationId xmlns:p14="http://schemas.microsoft.com/office/powerpoint/2010/main" val="52792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r>
              <a:rPr lang="en-US" dirty="0" smtClean="0"/>
              <a:t>Watch video</a:t>
            </a:r>
          </a:p>
        </p:txBody>
      </p:sp>
      <p:sp>
        <p:nvSpPr>
          <p:cNvPr id="4" name="Slide Number Placeholder 3"/>
          <p:cNvSpPr>
            <a:spLocks noGrp="1"/>
          </p:cNvSpPr>
          <p:nvPr>
            <p:ph type="sldNum" sz="quarter" idx="10"/>
          </p:nvPr>
        </p:nvSpPr>
        <p:spPr/>
        <p:txBody>
          <a:bodyPr/>
          <a:lstStyle/>
          <a:p>
            <a:fld id="{D2AAB52B-0897-46EF-ACB7-C2A1E9716B33}" type="slidenum">
              <a:rPr lang="en-CA" smtClean="0"/>
              <a:t>18</a:t>
            </a:fld>
            <a:endParaRPr lang="en-CA" dirty="0"/>
          </a:p>
        </p:txBody>
      </p:sp>
    </p:spTree>
    <p:extLst>
      <p:ext uri="{BB962C8B-B14F-4D97-AF65-F5344CB8AC3E}">
        <p14:creationId xmlns:p14="http://schemas.microsoft.com/office/powerpoint/2010/main" val="4039194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19</a:t>
            </a:fld>
            <a:endParaRPr lang="en-CA" dirty="0"/>
          </a:p>
        </p:txBody>
      </p:sp>
    </p:spTree>
    <p:extLst>
      <p:ext uri="{BB962C8B-B14F-4D97-AF65-F5344CB8AC3E}">
        <p14:creationId xmlns:p14="http://schemas.microsoft.com/office/powerpoint/2010/main" val="100761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Instructor notes:</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Provide</a:t>
            </a:r>
            <a:r>
              <a:rPr lang="en-GB" sz="1200" kern="1200" baseline="0" dirty="0" smtClean="0">
                <a:solidFill>
                  <a:schemeClr val="tx1"/>
                </a:solidFill>
                <a:effectLst/>
                <a:latin typeface="+mn-lt"/>
                <a:ea typeface="+mn-ea"/>
                <a:cs typeface="+mn-cs"/>
              </a:rPr>
              <a:t> overview of topics covered.</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dirty="0"/>
          </a:p>
        </p:txBody>
      </p:sp>
    </p:spTree>
    <p:extLst>
      <p:ext uri="{BB962C8B-B14F-4D97-AF65-F5344CB8AC3E}">
        <p14:creationId xmlns:p14="http://schemas.microsoft.com/office/powerpoint/2010/main" val="372450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current information about ELDs. See CVSE website: cvse.ca.</a:t>
            </a:r>
          </a:p>
          <a:p>
            <a:endParaRPr lang="en-US" dirty="0" smtClean="0"/>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20</a:t>
            </a:fld>
            <a:endParaRPr lang="en-CA" dirty="0"/>
          </a:p>
        </p:txBody>
      </p:sp>
    </p:spTree>
    <p:extLst>
      <p:ext uri="{BB962C8B-B14F-4D97-AF65-F5344CB8AC3E}">
        <p14:creationId xmlns:p14="http://schemas.microsoft.com/office/powerpoint/2010/main" val="3626270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r>
              <a:rPr lang="en-GB" sz="1200" kern="1200" dirty="0" smtClean="0">
                <a:solidFill>
                  <a:schemeClr val="tx1"/>
                </a:solidFill>
                <a:effectLst/>
                <a:latin typeface="+mn-lt"/>
                <a:ea typeface="+mn-ea"/>
                <a:cs typeface="+mn-cs"/>
              </a:rPr>
              <a:t>A driver may be exempt from filling out daily logs if they are eligible for the 160 kilometre radius exemption. This exemption applies ONLY to record keeping requirements. ALL other requirements of the regulations must still be met. </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aren’t required to keep logbooks if: </a:t>
            </a:r>
            <a:endParaRPr lang="en-CA"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operate a commercial vehicle within a radius of 160 km of the home terminal </a:t>
            </a:r>
            <a:endParaRPr lang="en-CA"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return to the home terminal each day to begin a minimum of eight consecutive hours of off-duty time </a:t>
            </a:r>
            <a:endParaRPr lang="en-CA"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you’re not driving under a permit issued under these regulations, and </a:t>
            </a:r>
            <a:endParaRPr lang="en-CA" sz="14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maintain accurate and legible records for each day that: </a:t>
            </a:r>
            <a:endParaRPr lang="en-CA" sz="14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include each duty status</a:t>
            </a:r>
            <a:endParaRPr lang="en-CA" sz="14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state driving and on-duty time separately</a:t>
            </a:r>
            <a:endParaRPr lang="en-CA" sz="14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 indicate the cycle you’re using </a:t>
            </a:r>
            <a:endParaRPr lang="en-CA" sz="14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note if any off-duty time is deferred and indicate if it’s ‘Day 1’ or ‘Day 2’</a:t>
            </a:r>
            <a:endParaRPr lang="en-CA" sz="14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record the odometer readings if you use the vehicle for personal use and </a:t>
            </a:r>
            <a:endParaRPr lang="en-CA" sz="14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 keep the records for a minimum of six months. </a:t>
            </a:r>
            <a:endParaRPr lang="en-CA" sz="14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21</a:t>
            </a:fld>
            <a:endParaRPr lang="en-CA" dirty="0"/>
          </a:p>
        </p:txBody>
      </p:sp>
    </p:spTree>
    <p:extLst>
      <p:ext uri="{BB962C8B-B14F-4D97-AF65-F5344CB8AC3E}">
        <p14:creationId xmlns:p14="http://schemas.microsoft.com/office/powerpoint/2010/main" val="4164214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22</a:t>
            </a:fld>
            <a:endParaRPr lang="en-CA" dirty="0"/>
          </a:p>
        </p:txBody>
      </p:sp>
    </p:spTree>
    <p:extLst>
      <p:ext uri="{BB962C8B-B14F-4D97-AF65-F5344CB8AC3E}">
        <p14:creationId xmlns:p14="http://schemas.microsoft.com/office/powerpoint/2010/main" val="2605059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r>
              <a:rPr lang="en-GB" sz="1200" kern="1200" dirty="0" smtClean="0">
                <a:solidFill>
                  <a:schemeClr val="tx1"/>
                </a:solidFill>
                <a:effectLst/>
                <a:latin typeface="+mn-lt"/>
                <a:ea typeface="+mn-ea"/>
                <a:cs typeface="+mn-cs"/>
              </a:rPr>
              <a:t>Rules are more liberal due to:</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Shorter season and longer days in summer</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Ice roads in the winter</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23</a:t>
            </a:fld>
            <a:endParaRPr lang="en-CA" dirty="0"/>
          </a:p>
        </p:txBody>
      </p:sp>
    </p:spTree>
    <p:extLst>
      <p:ext uri="{BB962C8B-B14F-4D97-AF65-F5344CB8AC3E}">
        <p14:creationId xmlns:p14="http://schemas.microsoft.com/office/powerpoint/2010/main" val="3265446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CA" dirty="0" smtClean="0"/>
              <a:t>U.S. requirements for keeping a logbook are similar. You’re responsible for learning and complying with the laws of each jurisdiction you travel through.</a:t>
            </a:r>
          </a:p>
          <a:p>
            <a:endParaRPr lang="en-US" dirty="0" smtClean="0"/>
          </a:p>
          <a:p>
            <a:r>
              <a:rPr lang="en-US" sz="1200" kern="1200" dirty="0" smtClean="0">
                <a:solidFill>
                  <a:schemeClr val="tx1"/>
                </a:solidFill>
                <a:effectLst/>
                <a:latin typeface="+mn-lt"/>
                <a:ea typeface="+mn-ea"/>
                <a:cs typeface="+mn-cs"/>
              </a:rPr>
              <a:t>Compare HOS regulations in Canada to those of the United States.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Differences to focus on include: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Number of consecutive hours on-duty</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Cumulative number of hours on-duty time in a work cycle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Expanded definition of on-duty time in the United States</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of split-sleeper planning to maximize on-duty time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Two-hour extension in adverse or emergency situations</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Need to reset before crossing the border, if running the 120 14-day cycle.</a:t>
            </a:r>
            <a:endParaRPr lang="en-CA" sz="1200" kern="1200" dirty="0" smtClean="0">
              <a:solidFill>
                <a:schemeClr val="tx1"/>
              </a:solidFill>
              <a:effectLst/>
              <a:latin typeface="+mn-lt"/>
              <a:ea typeface="+mn-ea"/>
              <a:cs typeface="+mn-cs"/>
            </a:endParaRPr>
          </a:p>
          <a:p>
            <a:endParaRPr lang="en-CA" dirty="0" smtClean="0"/>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24</a:t>
            </a:fld>
            <a:endParaRPr lang="en-CA" dirty="0"/>
          </a:p>
        </p:txBody>
      </p:sp>
    </p:spTree>
    <p:extLst>
      <p:ext uri="{BB962C8B-B14F-4D97-AF65-F5344CB8AC3E}">
        <p14:creationId xmlns:p14="http://schemas.microsoft.com/office/powerpoint/2010/main" val="666385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Federal regulations take into consideration situations where adverse conditions may inhibit drivers from adhering to driving time limits.</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Adverse driving conditions are defined as snow, sleet, fog, or other adverse weather or road conditions.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25</a:t>
            </a:fld>
            <a:endParaRPr lang="en-CA" dirty="0"/>
          </a:p>
        </p:txBody>
      </p:sp>
    </p:spTree>
    <p:extLst>
      <p:ext uri="{BB962C8B-B14F-4D97-AF65-F5344CB8AC3E}">
        <p14:creationId xmlns:p14="http://schemas.microsoft.com/office/powerpoint/2010/main" val="1443074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Monitoring activities involve the review of driver logbooks, supporting documents (such as fuel and lodging receipts) and any other relevant information. Carriers must document their findings to support any corrective or disciplinary action taken against a non-compliant driver.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It is recommended that carriers check their driver’s logs as frequently as possible. Carriers should consider reviewing their driver’s logs on a monthly basis.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The number of drivers and logs checked by a carrier every month may vary according to the size of the company. A small company may choose to monitor all drivers’ logs every month, while a large company may choose only to monitor a portion of their drivers each month. Although a carrier has the option to monitor a percentage of their drivers each month, every driver should be checked at least once each year.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The objective of internal monitoring is to ensure all drivers become fully compliant every day – not just to document each driver’s performance. It is recommended that carriers closely monitor new drivers or drivers with a history of non-compliance until they can demonstrate that they understand and are able to comply with the </a:t>
            </a:r>
            <a:r>
              <a:rPr lang="en-CA" sz="1200" i="1" kern="1200" dirty="0" smtClean="0">
                <a:solidFill>
                  <a:schemeClr val="tx1"/>
                </a:solidFill>
                <a:effectLst/>
                <a:latin typeface="+mn-lt"/>
                <a:ea typeface="+mn-ea"/>
                <a:cs typeface="+mn-cs"/>
              </a:rPr>
              <a:t>Commercial Vehicle Drivers Hours of Service Regulations. </a:t>
            </a:r>
            <a:endParaRPr lang="en-CA" sz="1200" kern="1200" dirty="0" smtClean="0">
              <a:solidFill>
                <a:schemeClr val="tx1"/>
              </a:solidFill>
              <a:effectLst/>
              <a:latin typeface="+mn-lt"/>
              <a:ea typeface="+mn-ea"/>
              <a:cs typeface="+mn-cs"/>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26</a:t>
            </a:fld>
            <a:endParaRPr lang="en-CA" dirty="0"/>
          </a:p>
        </p:txBody>
      </p:sp>
    </p:spTree>
    <p:extLst>
      <p:ext uri="{BB962C8B-B14F-4D97-AF65-F5344CB8AC3E}">
        <p14:creationId xmlns:p14="http://schemas.microsoft.com/office/powerpoint/2010/main" val="1230716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Assign</a:t>
            </a:r>
            <a:r>
              <a:rPr lang="en-US" baseline="0" dirty="0" smtClean="0"/>
              <a:t> as homework to save time, if needed. </a:t>
            </a:r>
            <a:endParaRPr lang="en-US" dirty="0" smtClean="0"/>
          </a:p>
          <a:p>
            <a:r>
              <a:rPr lang="en-US" dirty="0" smtClean="0"/>
              <a:t>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27</a:t>
            </a:fld>
            <a:endParaRPr lang="en-CA" dirty="0"/>
          </a:p>
        </p:txBody>
      </p:sp>
    </p:spTree>
    <p:extLst>
      <p:ext uri="{BB962C8B-B14F-4D97-AF65-F5344CB8AC3E}">
        <p14:creationId xmlns:p14="http://schemas.microsoft.com/office/powerpoint/2010/main" val="610678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a:t>
            </a:r>
            <a:r>
              <a:rPr lang="en-US" baseline="0" dirty="0" smtClean="0"/>
              <a:t> the activity review slides 4, 5 and 6. </a:t>
            </a:r>
            <a:endParaRPr lang="en-US"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418779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r>
              <a:rPr lang="en-GB" sz="1200" kern="1200" dirty="0" smtClean="0">
                <a:solidFill>
                  <a:schemeClr val="tx1"/>
                </a:solidFill>
                <a:effectLst/>
                <a:latin typeface="+mn-lt"/>
                <a:ea typeface="+mn-ea"/>
                <a:cs typeface="+mn-cs"/>
              </a:rPr>
              <a:t>It is against the law to tamper with a daily log. Tampering with the daily log includes any of the following activities:</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Driver keeps more than one daily log for any day.</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Driver records inaccurate information in a daily log, whether it is handwritten or produced using an electronic device.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Anyone falsifies, mutilates or defaces a daily log or supporting documents.</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Safety officer or any other individual alters or tampers with original daily logs.</a:t>
            </a:r>
            <a:endParaRPr lang="en-CA" sz="1200" kern="1200" dirty="0" smtClean="0">
              <a:solidFill>
                <a:schemeClr val="tx1"/>
              </a:solidFill>
              <a:effectLst/>
              <a:latin typeface="+mn-lt"/>
              <a:ea typeface="+mn-ea"/>
              <a:cs typeface="+mn-cs"/>
            </a:endParaRPr>
          </a:p>
          <a:p>
            <a:pPr marL="0" indent="0">
              <a:buFontTx/>
              <a:buNone/>
            </a:pPr>
            <a:r>
              <a:rPr lang="en-GB"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According to Section 86(2) of the Commercial Vehicle Drivers Hours of Service Regulations (SOR/2005-313) a carrier is responsible for ensuring their drivers do not falsify their logs. </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Daily logs must be signed at the end of each day to confirm that all of the information recorded in a daily log is accurate. If a log contains false information, a peace officer can still charge a driver with a violation even if the driver has not signed the daily log. They may also issue an out- of-service declaration for any of the violations listed above.</a:t>
            </a:r>
            <a:endParaRPr lang="en-CA" sz="1200" kern="1200" dirty="0" smtClean="0">
              <a:solidFill>
                <a:schemeClr val="tx1"/>
              </a:solidFill>
              <a:effectLst/>
              <a:latin typeface="+mn-lt"/>
              <a:ea typeface="+mn-ea"/>
              <a:cs typeface="+mn-cs"/>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a:t>
            </a:fld>
            <a:endParaRPr lang="en-CA" dirty="0"/>
          </a:p>
        </p:txBody>
      </p:sp>
    </p:spTree>
    <p:extLst>
      <p:ext uri="{BB962C8B-B14F-4D97-AF65-F5344CB8AC3E}">
        <p14:creationId xmlns:p14="http://schemas.microsoft.com/office/powerpoint/2010/main" val="172787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r>
              <a:rPr lang="en-GB" sz="1200" kern="1200" dirty="0" smtClean="0">
                <a:solidFill>
                  <a:schemeClr val="tx1"/>
                </a:solidFill>
                <a:effectLst/>
                <a:latin typeface="+mn-lt"/>
                <a:ea typeface="+mn-ea"/>
                <a:cs typeface="+mn-cs"/>
              </a:rPr>
              <a:t>According to the Motor Vehicle Act 18(1), every person who contravenes or fails to comply with any provision of this Act or any regulation or order made under this Act is guilty of an offence punishable on summary conviction. Individuals who are convicted of an offence under this Act are liable to a fine not exceeding five thousand dollars. Corporations who are convicted of an offence under this Act are liable to a fine not exceeding twenty-five thousand dollars.</a:t>
            </a:r>
            <a:endParaRPr lang="en-CA" sz="1200" kern="1200" dirty="0" smtClean="0">
              <a:solidFill>
                <a:schemeClr val="tx1"/>
              </a:solidFill>
              <a:effectLst/>
              <a:latin typeface="+mn-lt"/>
              <a:ea typeface="+mn-ea"/>
              <a:cs typeface="+mn-cs"/>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a:t>
            </a:fld>
            <a:endParaRPr lang="en-CA" dirty="0"/>
          </a:p>
        </p:txBody>
      </p:sp>
    </p:spTree>
    <p:extLst>
      <p:ext uri="{BB962C8B-B14F-4D97-AF65-F5344CB8AC3E}">
        <p14:creationId xmlns:p14="http://schemas.microsoft.com/office/powerpoint/2010/main" val="215781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Peace officers can issue tickets to drivers on the road if hours of service records cannot be produced by the driver.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Drivers who exceed the hours of service limitation may be prohibited from driving until they have enough hours to drive again.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Administrative penalties can also be enforced for not following hours of service laws.</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dirty="0"/>
          </a:p>
        </p:txBody>
      </p:sp>
    </p:spTree>
    <p:extLst>
      <p:ext uri="{BB962C8B-B14F-4D97-AF65-F5344CB8AC3E}">
        <p14:creationId xmlns:p14="http://schemas.microsoft.com/office/powerpoint/2010/main" val="234420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a:spcAft>
                <a:spcPts val="600"/>
              </a:spcAft>
            </a:pPr>
            <a:r>
              <a:rPr lang="en-US" sz="1200" kern="1200" dirty="0" smtClean="0">
                <a:solidFill>
                  <a:schemeClr val="tx1"/>
                </a:solidFill>
                <a:effectLst/>
                <a:latin typeface="+mn-lt"/>
                <a:ea typeface="+mn-ea"/>
                <a:cs typeface="+mn-cs"/>
              </a:rPr>
              <a:t>You’re on duty whenever you drive or when you’re: </a:t>
            </a:r>
            <a:endParaRPr lang="en-CA" sz="120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inspecting, servicing, repairing, conditioning or starting a commercial vehicle </a:t>
            </a:r>
            <a:endParaRPr lang="en-CA" sz="120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travelling as one of two drivers when you’re not resting in the sleeper berth </a:t>
            </a:r>
            <a:endParaRPr lang="en-CA" sz="120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participating in the loading or unloading of a commercial vehicle </a:t>
            </a:r>
            <a:endParaRPr lang="en-CA" sz="120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inspecting or checking the load </a:t>
            </a:r>
            <a:endParaRPr lang="en-CA" sz="120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waiting for the vehicle or load to be checked at a customs office, weigh scale or by a peace officer </a:t>
            </a:r>
            <a:endParaRPr lang="en-CA" sz="120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waiting along the route because of a crash or other unanticipated event </a:t>
            </a:r>
            <a:endParaRPr lang="en-CA" sz="120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travelling as a passenger to a destination where you’ll start driving — this qualifies as on-duty time when two conditions apply: </a:t>
            </a:r>
            <a:endParaRPr lang="en-CA" sz="1200" kern="1200" dirty="0" smtClean="0">
              <a:solidFill>
                <a:schemeClr val="tx1"/>
              </a:solidFill>
              <a:effectLst/>
              <a:latin typeface="+mn-lt"/>
              <a:ea typeface="+mn-ea"/>
              <a:cs typeface="+mn-cs"/>
            </a:endParaRPr>
          </a:p>
          <a:p>
            <a:pPr marL="628650" lvl="1"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the carrier requests you make the trip, and </a:t>
            </a:r>
            <a:endParaRPr lang="en-CA" sz="1200" kern="1200" dirty="0" smtClean="0">
              <a:solidFill>
                <a:schemeClr val="tx1"/>
              </a:solidFill>
              <a:effectLst/>
              <a:latin typeface="+mn-lt"/>
              <a:ea typeface="+mn-ea"/>
              <a:cs typeface="+mn-cs"/>
            </a:endParaRPr>
          </a:p>
          <a:p>
            <a:pPr marL="628650" lvl="1"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you didn’t have eight consecutive hours of off-duty time immediately before you began your driving time </a:t>
            </a:r>
            <a:endParaRPr lang="en-CA" sz="120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performing any other work as a carrier or while employed by a carrier </a:t>
            </a:r>
            <a:endParaRPr lang="en-CA" sz="1200" kern="1200" dirty="0" smtClean="0">
              <a:solidFill>
                <a:schemeClr val="tx1"/>
              </a:solidFill>
              <a:effectLst/>
              <a:latin typeface="+mn-lt"/>
              <a:ea typeface="+mn-ea"/>
              <a:cs typeface="+mn-cs"/>
            </a:endParaRPr>
          </a:p>
          <a:p>
            <a:pPr marL="171450" lvl="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waiting for a commercial vehicle to be serviced, loaded or unloaded, when a carrier, who employs or otherwise engages you, asks you to do so. </a:t>
            </a:r>
            <a:endParaRPr lang="en-CA" sz="1200" kern="1200" dirty="0" smtClean="0">
              <a:solidFill>
                <a:schemeClr val="tx1"/>
              </a:solidFill>
              <a:effectLst/>
              <a:latin typeface="+mn-lt"/>
              <a:ea typeface="+mn-ea"/>
              <a:cs typeface="+mn-cs"/>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dirty="0"/>
          </a:p>
        </p:txBody>
      </p:sp>
    </p:spTree>
    <p:extLst>
      <p:ext uri="{BB962C8B-B14F-4D97-AF65-F5344CB8AC3E}">
        <p14:creationId xmlns:p14="http://schemas.microsoft.com/office/powerpoint/2010/main" val="280450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lvl="0" rtl="0"/>
            <a:r>
              <a:rPr lang="en-US" sz="1200" kern="1200" dirty="0" smtClean="0">
                <a:solidFill>
                  <a:schemeClr val="tx1"/>
                </a:solidFill>
                <a:effectLst/>
                <a:latin typeface="+mn-lt"/>
                <a:ea typeface="+mn-ea"/>
                <a:cs typeface="+mn-cs"/>
              </a:rPr>
              <a:t>Off-duty time includes any time you spend in a sleeper berth in a commercial vehicle.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All drivers must take a minimum of 10 hours off duty every day.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Off-duty time other than the mandatory eight consecutive hours may be distributed throughout the day in blocks of 30 minutes or more.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total amount of off-duty time that you take in a day must include at least two hours of off-duty time that does not form part of a period of eight consecutive hours of off-duty time.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All drivers must take 24 consecutive hours off duty every 14 days. </a:t>
            </a:r>
            <a:endParaRPr lang="en-CA" sz="1200" kern="1200" dirty="0" smtClean="0">
              <a:solidFill>
                <a:schemeClr val="tx1"/>
              </a:solidFill>
              <a:effectLst/>
              <a:latin typeface="+mn-lt"/>
              <a:ea typeface="+mn-ea"/>
              <a:cs typeface="+mn-cs"/>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8</a:t>
            </a:fld>
            <a:endParaRPr lang="en-CA" dirty="0"/>
          </a:p>
        </p:txBody>
      </p:sp>
    </p:spTree>
    <p:extLst>
      <p:ext uri="{BB962C8B-B14F-4D97-AF65-F5344CB8AC3E}">
        <p14:creationId xmlns:p14="http://schemas.microsoft.com/office/powerpoint/2010/main" val="47829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 “day” is a 24-hour period that begins at the hour designated by the carrier for the duration of the driver’s cycle. </a:t>
            </a:r>
          </a:p>
          <a:p>
            <a:pPr marL="171450" lvl="0" indent="-171450">
              <a:buFont typeface="Arial" panose="020B0604020202020204" pitchFamily="34" charset="0"/>
              <a:buChar char="•"/>
            </a:pPr>
            <a:r>
              <a:rPr lang="en-GB" kern="1200" dirty="0" smtClean="0">
                <a:solidFill>
                  <a:schemeClr val="tx1"/>
                </a:solidFill>
                <a:effectLst/>
                <a:latin typeface="+mn-lt"/>
                <a:ea typeface="+mn-ea"/>
                <a:cs typeface="+mn-cs"/>
              </a:rPr>
              <a:t>For example, one driver’s day might start at midnight while another driver’s day might start at 2:00am. </a:t>
            </a:r>
          </a:p>
          <a:p>
            <a:pPr marL="171450" lvl="0" indent="-171450">
              <a:buFont typeface="Arial" panose="020B0604020202020204" pitchFamily="34" charset="0"/>
              <a:buChar char="•"/>
            </a:pPr>
            <a:r>
              <a:rPr lang="en-GB" kern="1200" dirty="0" smtClean="0">
                <a:solidFill>
                  <a:schemeClr val="tx1"/>
                </a:solidFill>
                <a:effectLst/>
                <a:latin typeface="+mn-lt"/>
                <a:ea typeface="+mn-ea"/>
                <a:cs typeface="+mn-cs"/>
              </a:rPr>
              <a:t>The driver needs to record the hour at which the day begins on their logbook page (for example, midnight or 2:00 am). </a:t>
            </a:r>
          </a:p>
          <a:p>
            <a:pPr marL="171450" lvl="0" indent="-171450">
              <a:buFont typeface="Arial" panose="020B0604020202020204" pitchFamily="34" charset="0"/>
              <a:buChar char="•"/>
            </a:pPr>
            <a:r>
              <a:rPr lang="en-GB" kern="1200" dirty="0" smtClean="0">
                <a:solidFill>
                  <a:schemeClr val="tx1"/>
                </a:solidFill>
                <a:effectLst/>
                <a:latin typeface="+mn-lt"/>
                <a:ea typeface="+mn-ea"/>
                <a:cs typeface="+mn-cs"/>
              </a:rPr>
              <a:t>Each ‘day’ is independent and there are certain on-duty, off-duty and driving limits for each day. </a:t>
            </a:r>
            <a:endParaRPr lang="en-CA"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minimum of 10 hours of off-duty time must be taken every day.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You’re allowed to drive a maximum of 13 hours in a day.</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You’re not allowed to drive after 14 hours on duty in a day. </a:t>
            </a:r>
            <a:endParaRPr lang="en-CA" sz="1200" kern="1200" dirty="0" smtClean="0">
              <a:solidFill>
                <a:schemeClr val="tx1"/>
              </a:solidFill>
              <a:effectLst/>
              <a:latin typeface="+mn-lt"/>
              <a:ea typeface="+mn-ea"/>
              <a:cs typeface="+mn-cs"/>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dirty="0"/>
          </a:p>
        </p:txBody>
      </p:sp>
    </p:spTree>
    <p:extLst>
      <p:ext uri="{BB962C8B-B14F-4D97-AF65-F5344CB8AC3E}">
        <p14:creationId xmlns:p14="http://schemas.microsoft.com/office/powerpoint/2010/main" val="293686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CBC COV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035674"/>
            <a:ext cx="2049340" cy="365125"/>
          </a:xfrm>
          <a:prstGeom prst="rect">
            <a:avLst/>
          </a:prstGeom>
        </p:spPr>
        <p:txBody>
          <a:bodyPr wrap="none" lIns="0" tIns="0" rIns="0" bIns="0" anchor="b" anchorCtr="0"/>
          <a:lstStyle>
            <a:lvl1pPr>
              <a:defRPr sz="20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Footer Placeholder 4"/>
          <p:cNvSpPr>
            <a:spLocks noGrp="1"/>
          </p:cNvSpPr>
          <p:nvPr>
            <p:ph type="ftr" sz="quarter" idx="11"/>
          </p:nvPr>
        </p:nvSpPr>
        <p:spPr>
          <a:xfrm>
            <a:off x="8382000" y="6036308"/>
            <a:ext cx="1905000" cy="364491"/>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Text Placeholder 8"/>
          <p:cNvSpPr>
            <a:spLocks noGrp="1"/>
          </p:cNvSpPr>
          <p:nvPr>
            <p:ph type="body" sz="quarter" idx="12" hasCustomPrompt="1"/>
          </p:nvPr>
        </p:nvSpPr>
        <p:spPr>
          <a:xfrm>
            <a:off x="914400" y="1733939"/>
            <a:ext cx="10363200" cy="3733800"/>
          </a:xfrm>
          <a:prstGeom prst="rect">
            <a:avLst/>
          </a:prstGeom>
        </p:spPr>
        <p:txBody>
          <a:bodyPr/>
          <a:lstStyle>
            <a:lvl1pPr marL="457200" indent="-457200">
              <a:lnSpc>
                <a:spcPct val="100000"/>
              </a:lnSpc>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lnSpc>
                <a:spcPct val="100000"/>
              </a:lnSpc>
              <a:buClr>
                <a:srgbClr val="F57A01"/>
              </a:buClr>
              <a:buFont typeface="Courier New" panose="02070309020205020404" pitchFamily="49" charset="0"/>
              <a:buChar char="o"/>
              <a:defRPr>
                <a:solidFill>
                  <a:schemeClr val="tx1">
                    <a:lumMod val="50000"/>
                  </a:schemeClr>
                </a:solidFill>
              </a:defRPr>
            </a:lvl2pPr>
            <a:lvl3pPr marL="685800" indent="-171450">
              <a:lnSpc>
                <a:spcPct val="100000"/>
              </a:lnSpc>
              <a:buClr>
                <a:srgbClr val="F57A01"/>
              </a:buClr>
              <a:buFont typeface="Courier New" panose="02070309020205020404" pitchFamily="49" charset="0"/>
              <a:buChar char="o"/>
              <a:defRPr baseline="0">
                <a:solidFill>
                  <a:srgbClr val="404040"/>
                </a:solidFill>
                <a:latin typeface="Verdana" panose="020B0604030504040204" pitchFamily="34" charset="0"/>
              </a:defRPr>
            </a:lvl3pPr>
            <a:lvl4pPr marL="914400" indent="-228600">
              <a:lnSpc>
                <a:spcPct val="100000"/>
              </a:lnSpc>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lnSpc>
                <a:spcPct val="100000"/>
              </a:lnSpc>
              <a:buClr>
                <a:srgbClr val="F57A01"/>
              </a:buClr>
              <a:buFont typeface="Arial" panose="020B0604020202020204" pitchFamily="34" charset="0"/>
              <a:buChar char="•"/>
              <a:defRPr baseline="0">
                <a:solidFill>
                  <a:srgbClr val="404040"/>
                </a:solidFill>
              </a:defRPr>
            </a:lvl5pPr>
          </a:lstStyle>
          <a:p>
            <a:pPr lvl="0"/>
            <a:r>
              <a:rPr lang="en-US" dirty="0" smtClean="0"/>
              <a:t>Click to edit text styles</a:t>
            </a:r>
          </a:p>
          <a:p>
            <a:pPr lvl="2"/>
            <a:r>
              <a:rPr lang="en-US" dirty="0" smtClean="0"/>
              <a:t>Second level</a:t>
            </a:r>
          </a:p>
          <a:p>
            <a:pPr lvl="3"/>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smtClean="0"/>
              <a:t>Click to add a comparison title</a:t>
            </a:r>
            <a:endParaRPr lang="en-CA" dirty="0"/>
          </a:p>
        </p:txBody>
      </p:sp>
    </p:spTree>
    <p:extLst>
      <p:ext uri="{BB962C8B-B14F-4D97-AF65-F5344CB8AC3E}">
        <p14:creationId xmlns:p14="http://schemas.microsoft.com/office/powerpoint/2010/main" val="1403661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CBC SMART ART">
    <p:spTree>
      <p:nvGrpSpPr>
        <p:cNvPr id="1" name=""/>
        <p:cNvGrpSpPr/>
        <p:nvPr/>
      </p:nvGrpSpPr>
      <p:grpSpPr>
        <a:xfrm>
          <a:off x="0" y="0"/>
          <a:ext cx="0" cy="0"/>
          <a:chOff x="0" y="0"/>
          <a:chExt cx="0" cy="0"/>
        </a:xfrm>
      </p:grpSpPr>
      <p:sp>
        <p:nvSpPr>
          <p:cNvPr id="5" name="SmartArt Placeholder 4"/>
          <p:cNvSpPr>
            <a:spLocks noGrp="1"/>
          </p:cNvSpPr>
          <p:nvPr>
            <p:ph type="dgm" sz="quarter" idx="13" hasCustomPrompt="1"/>
          </p:nvPr>
        </p:nvSpPr>
        <p:spPr>
          <a:xfrm>
            <a:off x="381000" y="1143000"/>
            <a:ext cx="11430000" cy="5257800"/>
          </a:xfrm>
          <a:prstGeom prst="rect">
            <a:avLst/>
          </a:prstGeom>
        </p:spPr>
        <p:txBody>
          <a:bodyPr/>
          <a:lstStyle>
            <a:lvl1pPr marL="0" indent="0">
              <a:buNone/>
              <a:defRPr>
                <a:solidFill>
                  <a:schemeClr val="tx1">
                    <a:lumMod val="60000"/>
                    <a:lumOff val="40000"/>
                  </a:schemeClr>
                </a:solidFill>
              </a:defRPr>
            </a:lvl1pPr>
          </a:lstStyle>
          <a:p>
            <a:r>
              <a:rPr lang="en-US" dirty="0" smtClean="0"/>
              <a:t>Click icon below to add SmartArt graphic</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edit smart art graphic title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0628305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CBC SECTION">
    <p:spTree>
      <p:nvGrpSpPr>
        <p:cNvPr id="1" name=""/>
        <p:cNvGrpSpPr/>
        <p:nvPr/>
      </p:nvGrpSpPr>
      <p:grpSpPr>
        <a:xfrm>
          <a:off x="0" y="0"/>
          <a:ext cx="0" cy="0"/>
          <a:chOff x="0" y="0"/>
          <a:chExt cx="0" cy="0"/>
        </a:xfrm>
      </p:grpSpPr>
      <p:sp>
        <p:nvSpPr>
          <p:cNvPr id="10" name="Picture Placeholder 8"/>
          <p:cNvSpPr>
            <a:spLocks noGrp="1"/>
          </p:cNvSpPr>
          <p:nvPr>
            <p:ph type="pic" sz="quarter" idx="12" hasCustomPrompt="1"/>
          </p:nvPr>
        </p:nvSpPr>
        <p:spPr>
          <a:xfrm>
            <a:off x="838201" y="0"/>
            <a:ext cx="10515599" cy="5393063"/>
          </a:xfrm>
          <a:prstGeom prst="rect">
            <a:avLst/>
          </a:prstGeom>
          <a:solidFill>
            <a:schemeClr val="accent3"/>
          </a:solidFill>
          <a:ln>
            <a:noFill/>
          </a:ln>
        </p:spPr>
        <p:txBody>
          <a:bodyPr/>
          <a:lstStyle>
            <a:lvl1pPr marL="0" marR="0" indent="0"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None/>
              <a:tabLst/>
              <a:defRPr sz="2400">
                <a:solidFill>
                  <a:schemeClr val="bg1"/>
                </a:solidFill>
              </a:defRPr>
            </a:lvl1pPr>
          </a:lstStyle>
          <a:p>
            <a:r>
              <a:rPr lang="en-US" dirty="0" smtClean="0"/>
              <a:t>To change box color, right click box, choose “Fill” and pick the color .</a:t>
            </a:r>
            <a:r>
              <a:rPr lang="en-CA" dirty="0" smtClean="0"/>
              <a:t> </a:t>
            </a:r>
            <a:r>
              <a:rPr lang="en-US" dirty="0" smtClean="0"/>
              <a:t>If you like to add a picture, click icon below. Go to “cover images” folder and Double-click to select an image. </a:t>
            </a:r>
          </a:p>
        </p:txBody>
      </p:sp>
      <p:sp>
        <p:nvSpPr>
          <p:cNvPr id="7" name="Title 1"/>
          <p:cNvSpPr>
            <a:spLocks noGrp="1"/>
          </p:cNvSpPr>
          <p:nvPr>
            <p:ph type="ctrTitle" hasCustomPrompt="1"/>
          </p:nvPr>
        </p:nvSpPr>
        <p:spPr>
          <a:xfrm>
            <a:off x="1066800" y="3398410"/>
            <a:ext cx="10515600" cy="415498"/>
          </a:xfrm>
          <a:prstGeom prst="rect">
            <a:avLst/>
          </a:prstGeom>
        </p:spPr>
        <p:txBody>
          <a:bodyPr wrap="square" lIns="0" tIns="0" rIns="0" bIns="0" anchor="t" anchorCtr="0">
            <a:spAutoFit/>
          </a:bodyPr>
          <a:lstStyle>
            <a:lvl1pPr algn="l">
              <a:defRPr sz="30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add a section title</a:t>
            </a:r>
            <a:endParaRPr lang="en-CA" dirty="0"/>
          </a:p>
        </p:txBody>
      </p:sp>
      <p:sp>
        <p:nvSpPr>
          <p:cNvPr id="8" name="Subtitle 2"/>
          <p:cNvSpPr>
            <a:spLocks noGrp="1"/>
          </p:cNvSpPr>
          <p:nvPr>
            <p:ph type="subTitle" idx="1" hasCustomPrompt="1"/>
          </p:nvPr>
        </p:nvSpPr>
        <p:spPr>
          <a:xfrm>
            <a:off x="1066800" y="4087201"/>
            <a:ext cx="10515600" cy="332399"/>
          </a:xfrm>
          <a:prstGeom prst="rect">
            <a:avLst/>
          </a:prstGeom>
        </p:spPr>
        <p:txBody>
          <a:bodyPr wrap="square" lIns="0" tIns="0" rIns="0" bIns="0" anchor="t" anchorCtr="0">
            <a:sp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section subtitle (optional)</a:t>
            </a:r>
            <a:endParaRPr lang="en-CA"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2695" y="6232358"/>
            <a:ext cx="457200" cy="457200"/>
          </a:xfrm>
          <a:prstGeom prst="rect">
            <a:avLst/>
          </a:prstGeom>
        </p:spPr>
      </p:pic>
      <p:sp>
        <p:nvSpPr>
          <p:cNvPr id="13" name="Footer Placeholder 4"/>
          <p:cNvSpPr>
            <a:spLocks noGrp="1"/>
          </p:cNvSpPr>
          <p:nvPr>
            <p:ph type="ftr" sz="quarter" idx="3"/>
          </p:nvPr>
        </p:nvSpPr>
        <p:spPr>
          <a:xfrm>
            <a:off x="838200" y="6324600"/>
            <a:ext cx="1981200" cy="381000"/>
          </a:xfrm>
          <a:prstGeom prst="rect">
            <a:avLst/>
          </a:prstGeom>
          <a:noFill/>
        </p:spPr>
        <p:txBody>
          <a:bodyPr wrap="none" lIns="0" tIns="0" rIns="0" bIns="0" anchor="b" anchorCtr="0"/>
          <a:lstStyle>
            <a:lvl1pPr marL="0" marR="0" indent="0" algn="r"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5751735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CBC INSTRUCTIONS">
    <p:spTree>
      <p:nvGrpSpPr>
        <p:cNvPr id="1" name=""/>
        <p:cNvGrpSpPr/>
        <p:nvPr/>
      </p:nvGrpSpPr>
      <p:grpSpPr>
        <a:xfrm>
          <a:off x="0" y="0"/>
          <a:ext cx="0" cy="0"/>
          <a:chOff x="0" y="0"/>
          <a:chExt cx="0" cy="0"/>
        </a:xfrm>
      </p:grpSpPr>
      <p:sp>
        <p:nvSpPr>
          <p:cNvPr id="6" name="Text Placeholder 4"/>
          <p:cNvSpPr txBox="1">
            <a:spLocks/>
          </p:cNvSpPr>
          <p:nvPr/>
        </p:nvSpPr>
        <p:spPr>
          <a:xfrm>
            <a:off x="407353" y="1371600"/>
            <a:ext cx="6246650" cy="4605339"/>
          </a:xfrm>
          <a:prstGeom prst="rect">
            <a:avLst/>
          </a:prstGeom>
        </p:spPr>
        <p:txBody>
          <a:bodyPr lIns="0" tIns="0" rIns="0" bIns="0"/>
          <a:lstStyle>
            <a:lvl1pPr marL="514350" indent="-514350" algn="l" defTabSz="914400" rtl="0" eaLnBrk="1" latinLnBrk="0" hangingPunct="1">
              <a:lnSpc>
                <a:spcPct val="90000"/>
              </a:lnSpc>
              <a:spcBef>
                <a:spcPts val="1000"/>
              </a:spcBef>
              <a:buClr>
                <a:srgbClr val="009DE0"/>
              </a:buClr>
              <a:buFont typeface="+mj-lt"/>
              <a:buAutoNum type="arabicPeriod"/>
              <a:tabLst/>
              <a:defRPr sz="2800" kern="1200" baseline="0">
                <a:solidFill>
                  <a:schemeClr val="tx1"/>
                </a:solidFill>
                <a:latin typeface="+mj-lt"/>
                <a:ea typeface="+mn-ea"/>
                <a:cs typeface="+mn-cs"/>
              </a:defRPr>
            </a:lvl1pPr>
            <a:lvl2pPr marL="687388" indent="-173038" algn="l" defTabSz="914400" rtl="0" eaLnBrk="1" latinLnBrk="0" hangingPunct="1">
              <a:lnSpc>
                <a:spcPct val="90000"/>
              </a:lnSpc>
              <a:spcBef>
                <a:spcPts val="500"/>
              </a:spcBef>
              <a:buClr>
                <a:srgbClr val="777777"/>
              </a:buClr>
              <a:buFont typeface="Arial" panose="020B0604020202020204" pitchFamily="34" charset="0"/>
              <a:buChar char="•"/>
              <a:defRPr sz="2400" kern="1200">
                <a:solidFill>
                  <a:schemeClr val="tx1"/>
                </a:solidFill>
                <a:latin typeface="+mj-lt"/>
                <a:ea typeface="+mn-ea"/>
                <a:cs typeface="+mn-cs"/>
              </a:defRPr>
            </a:lvl2pPr>
            <a:lvl3pPr marL="854075" indent="-1666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74725" indent="-1206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1089025" indent="-1143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r>
              <a:rPr lang="en-US" sz="2400" dirty="0" smtClean="0"/>
              <a:t>Make sure you’re on </a:t>
            </a:r>
            <a:r>
              <a:rPr lang="en-US" sz="2400" dirty="0" smtClean="0">
                <a:solidFill>
                  <a:srgbClr val="D24929"/>
                </a:solidFill>
              </a:rPr>
              <a:t>HOME</a:t>
            </a:r>
            <a:r>
              <a:rPr lang="en-US" sz="2400" dirty="0" smtClean="0"/>
              <a:t> tab.</a:t>
            </a:r>
          </a:p>
          <a:p>
            <a:pPr marL="400050" indent="-400050"/>
            <a:r>
              <a:rPr lang="en-US" sz="2400" dirty="0" smtClean="0"/>
              <a:t>Click </a:t>
            </a:r>
            <a:r>
              <a:rPr lang="en-US" sz="2400" b="1" dirty="0" smtClean="0"/>
              <a:t>New Slide</a:t>
            </a:r>
            <a:r>
              <a:rPr lang="en-US" sz="2400" dirty="0" smtClean="0"/>
              <a:t> (Ctrl+M). </a:t>
            </a:r>
          </a:p>
          <a:p>
            <a:pPr marL="400050" indent="-400050"/>
            <a:r>
              <a:rPr lang="en-US" sz="2400" dirty="0" smtClean="0"/>
              <a:t>To change layout, click </a:t>
            </a:r>
            <a:r>
              <a:rPr lang="en-US" sz="2400" b="1" dirty="0" smtClean="0"/>
              <a:t>Layout</a:t>
            </a:r>
            <a:r>
              <a:rPr lang="en-US" sz="2400" dirty="0" smtClean="0"/>
              <a:t>. (Or right-mouse click to choose a layout.)</a:t>
            </a:r>
          </a:p>
          <a:p>
            <a:pPr marL="400050" indent="-400050"/>
            <a:r>
              <a:rPr lang="en-US" sz="2400" dirty="0" smtClean="0"/>
              <a:t>Follow instructions on layout slide.</a:t>
            </a:r>
          </a:p>
          <a:p>
            <a:pPr marL="0" indent="0">
              <a:buFont typeface="+mj-lt"/>
              <a:buNone/>
            </a:pPr>
            <a:endParaRPr lang="en-US" sz="2400" dirty="0" smtClean="0"/>
          </a:p>
          <a:p>
            <a:pPr marL="0" indent="0">
              <a:buFont typeface="+mj-lt"/>
              <a:buNone/>
            </a:pPr>
            <a:r>
              <a:rPr lang="en-US" sz="2400" dirty="0" smtClean="0">
                <a:solidFill>
                  <a:schemeClr val="accent2"/>
                </a:solidFill>
              </a:rPr>
              <a:t>TIPS</a:t>
            </a:r>
            <a:endParaRPr lang="en-US" sz="2400" dirty="0">
              <a:solidFill>
                <a:schemeClr val="accent2"/>
              </a:solidFill>
            </a:endParaRPr>
          </a:p>
          <a:p>
            <a:pPr marL="225425" indent="-219075">
              <a:buFont typeface="Arial" panose="020B0604020202020204" pitchFamily="34" charset="0"/>
              <a:buChar char="•"/>
            </a:pPr>
            <a:r>
              <a:rPr lang="en-US" sz="2400" dirty="0" smtClean="0"/>
              <a:t>Print these widescreen slides on legal.</a:t>
            </a:r>
          </a:p>
          <a:p>
            <a:pPr marL="225425" marR="0" indent="-219075"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Char char="•"/>
              <a:tabLst/>
              <a:defRPr/>
            </a:pPr>
            <a:r>
              <a:rPr lang="en-US" sz="2400" dirty="0" smtClean="0"/>
              <a:t>Check out the </a:t>
            </a:r>
            <a:r>
              <a:rPr lang="en-US" sz="2400" dirty="0" smtClean="0">
                <a:solidFill>
                  <a:schemeClr val="accent2"/>
                </a:solidFill>
              </a:rPr>
              <a:t>shapes </a:t>
            </a:r>
            <a:r>
              <a:rPr lang="en-US" sz="2400" dirty="0" smtClean="0">
                <a:solidFill>
                  <a:schemeClr val="tx1"/>
                </a:solidFill>
              </a:rPr>
              <a:t>and</a:t>
            </a:r>
            <a:r>
              <a:rPr lang="en-US" sz="2400" baseline="0" dirty="0" smtClean="0">
                <a:solidFill>
                  <a:schemeClr val="accent2"/>
                </a:solidFill>
              </a:rPr>
              <a:t> icon</a:t>
            </a:r>
            <a:r>
              <a:rPr lang="en-US" sz="2400" dirty="0" smtClean="0">
                <a:solidFill>
                  <a:schemeClr val="accent2"/>
                </a:solidFill>
              </a:rPr>
              <a:t> toolbox </a:t>
            </a:r>
            <a:r>
              <a:rPr lang="en-US" sz="2400" dirty="0" smtClean="0"/>
              <a:t>slides!</a:t>
            </a:r>
          </a:p>
          <a:p>
            <a:pPr marL="225425" indent="-219075">
              <a:buFont typeface="Arial" panose="020B0604020202020204" pitchFamily="34" charset="0"/>
              <a:buChar char="•"/>
            </a:pPr>
            <a:r>
              <a:rPr lang="en-US" sz="2400" dirty="0" smtClean="0"/>
              <a:t>Delete this slide before presenting.</a:t>
            </a:r>
          </a:p>
        </p:txBody>
      </p:sp>
      <p:grpSp>
        <p:nvGrpSpPr>
          <p:cNvPr id="7" name="Group 6"/>
          <p:cNvGrpSpPr/>
          <p:nvPr/>
        </p:nvGrpSpPr>
        <p:grpSpPr>
          <a:xfrm>
            <a:off x="7010400" y="1371600"/>
            <a:ext cx="4460479" cy="4158139"/>
            <a:chOff x="6893322" y="1696164"/>
            <a:chExt cx="4460479" cy="415813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865834"/>
              <a:ext cx="4114801" cy="2286000"/>
            </a:xfrm>
            <a:prstGeom prst="rect">
              <a:avLst/>
            </a:prstGeom>
          </p:spPr>
        </p:pic>
        <p:sp>
          <p:nvSpPr>
            <p:cNvPr id="9" name="Oval Callout 8"/>
            <p:cNvSpPr/>
            <p:nvPr/>
          </p:nvSpPr>
          <p:spPr>
            <a:xfrm>
              <a:off x="6893322" y="1909920"/>
              <a:ext cx="1007321" cy="914400"/>
            </a:xfrm>
            <a:prstGeom prst="wedgeEllipseCallout">
              <a:avLst>
                <a:gd name="adj1" fmla="val 27105"/>
                <a:gd name="adj2" fmla="val 63623"/>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1</a:t>
              </a:r>
              <a:endParaRPr lang="en-CA" sz="5400" dirty="0"/>
            </a:p>
          </p:txBody>
        </p:sp>
        <p:sp>
          <p:nvSpPr>
            <p:cNvPr id="10" name="Oval Callout 9"/>
            <p:cNvSpPr/>
            <p:nvPr/>
          </p:nvSpPr>
          <p:spPr>
            <a:xfrm>
              <a:off x="10346480" y="2449115"/>
              <a:ext cx="1007321" cy="914400"/>
            </a:xfrm>
            <a:prstGeom prst="wedgeEllipseCallout">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3</a:t>
              </a:r>
              <a:endParaRPr lang="en-CA" sz="5400" dirty="0"/>
            </a:p>
          </p:txBody>
        </p:sp>
        <p:sp>
          <p:nvSpPr>
            <p:cNvPr id="11" name="Oval Callout 10"/>
            <p:cNvSpPr/>
            <p:nvPr/>
          </p:nvSpPr>
          <p:spPr>
            <a:xfrm>
              <a:off x="8792739" y="4939903"/>
              <a:ext cx="1007321" cy="914400"/>
            </a:xfrm>
            <a:prstGeom prst="wedgeEllipseCallout">
              <a:avLst>
                <a:gd name="adj1" fmla="val 22005"/>
                <a:gd name="adj2" fmla="val -68961"/>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2</a:t>
              </a:r>
              <a:endParaRPr lang="en-CA" sz="5400" dirty="0"/>
            </a:p>
          </p:txBody>
        </p:sp>
        <p:sp>
          <p:nvSpPr>
            <p:cNvPr id="12" name="TextBox 11"/>
            <p:cNvSpPr txBox="1"/>
            <p:nvPr/>
          </p:nvSpPr>
          <p:spPr>
            <a:xfrm>
              <a:off x="8207743" y="1696164"/>
              <a:ext cx="2057400" cy="861774"/>
            </a:xfrm>
            <a:prstGeom prst="rect">
              <a:avLst/>
            </a:prstGeom>
            <a:noFill/>
          </p:spPr>
          <p:txBody>
            <a:bodyPr wrap="square" lIns="0" tIns="0" rIns="0" bIns="0" rtlCol="0">
              <a:spAutoFit/>
            </a:bodyPr>
            <a:lstStyle/>
            <a:p>
              <a:r>
                <a:rPr lang="en-US" sz="2800" dirty="0" smtClean="0">
                  <a:solidFill>
                    <a:schemeClr val="accent1"/>
                  </a:solidFill>
                </a:rPr>
                <a:t>How to</a:t>
              </a:r>
              <a:br>
                <a:rPr lang="en-US" sz="2800" dirty="0" smtClean="0">
                  <a:solidFill>
                    <a:schemeClr val="accent1"/>
                  </a:solidFill>
                </a:rPr>
              </a:br>
              <a:r>
                <a:rPr lang="en-US" sz="2800" dirty="0" smtClean="0">
                  <a:solidFill>
                    <a:schemeClr val="accent1"/>
                  </a:solidFill>
                </a:rPr>
                <a:t>add a slide</a:t>
              </a:r>
              <a:endParaRPr lang="en-CA" sz="2800" dirty="0">
                <a:solidFill>
                  <a:schemeClr val="accent1"/>
                </a:solidFill>
              </a:endParaRPr>
            </a:p>
          </p:txBody>
        </p:sp>
      </p:grpSp>
      <p:sp>
        <p:nvSpPr>
          <p:cNvPr id="13" name="TextBox 12"/>
          <p:cNvSpPr txBox="1"/>
          <p:nvPr/>
        </p:nvSpPr>
        <p:spPr>
          <a:xfrm>
            <a:off x="407353" y="457200"/>
            <a:ext cx="10717847" cy="492443"/>
          </a:xfrm>
          <a:prstGeom prst="rect">
            <a:avLst/>
          </a:prstGeom>
          <a:noFill/>
        </p:spPr>
        <p:txBody>
          <a:bodyPr wrap="square" lIns="0" tIns="0" rIns="0" bIns="0" rtlCol="0">
            <a:spAutoFit/>
          </a:bodyPr>
          <a:lstStyle/>
          <a:p>
            <a:r>
              <a:rPr lang="en-US" sz="3200" dirty="0" smtClean="0">
                <a:solidFill>
                  <a:schemeClr val="tx1"/>
                </a:solidFill>
              </a:rPr>
              <a:t>How to get started</a:t>
            </a:r>
            <a:endParaRPr lang="en-CA" sz="3200" dirty="0">
              <a:solidFill>
                <a:schemeClr val="tx1"/>
              </a:solidFill>
            </a:endParaRPr>
          </a:p>
        </p:txBody>
      </p:sp>
    </p:spTree>
    <p:extLst>
      <p:ext uri="{BB962C8B-B14F-4D97-AF65-F5344CB8AC3E}">
        <p14:creationId xmlns:p14="http://schemas.microsoft.com/office/powerpoint/2010/main" val="9770122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2800" y="4343400"/>
            <a:ext cx="10363200" cy="685800"/>
          </a:xfrm>
        </p:spPr>
        <p:txBody>
          <a:bodyPr tIns="0">
            <a:normAutofit/>
          </a:bodyPr>
          <a:lstStyle>
            <a:lvl1pPr algn="l">
              <a:defRPr sz="3000" baseline="0">
                <a:latin typeface="Verdana" panose="020B0604030504040204" pitchFamily="34" charset="0"/>
              </a:defRPr>
            </a:lvl1pPr>
          </a:lstStyle>
          <a:p>
            <a:r>
              <a:rPr lang="en-US" dirty="0" smtClean="0"/>
              <a:t>Click to edit presentation title</a:t>
            </a:r>
            <a:endParaRPr lang="en-US" dirty="0"/>
          </a:p>
        </p:txBody>
      </p:sp>
      <p:sp>
        <p:nvSpPr>
          <p:cNvPr id="4" name="Text Placeholder 3"/>
          <p:cNvSpPr>
            <a:spLocks noGrp="1"/>
          </p:cNvSpPr>
          <p:nvPr>
            <p:ph type="body" sz="quarter" idx="10" hasCustomPrompt="1"/>
          </p:nvPr>
        </p:nvSpPr>
        <p:spPr>
          <a:xfrm>
            <a:off x="812800" y="5029200"/>
            <a:ext cx="10363200" cy="381000"/>
          </a:xfrm>
          <a:prstGeom prst="rect">
            <a:avLst/>
          </a:prstGeom>
        </p:spPr>
        <p:txBody>
          <a:bodyPr tIns="0"/>
          <a:lstStyle>
            <a:lvl1pPr>
              <a:defRPr sz="1800"/>
            </a:lvl1pPr>
          </a:lstStyle>
          <a:p>
            <a:pPr lvl="0"/>
            <a:r>
              <a:rPr lang="en-US" dirty="0" smtClean="0"/>
              <a:t>Click to edit presentation subtitle</a:t>
            </a:r>
            <a:endParaRPr lang="en-US" dirty="0"/>
          </a:p>
        </p:txBody>
      </p:sp>
    </p:spTree>
    <p:extLst>
      <p:ext uri="{BB962C8B-B14F-4D97-AF65-F5344CB8AC3E}">
        <p14:creationId xmlns:p14="http://schemas.microsoft.com/office/powerpoint/2010/main" val="6909677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8713" y="378442"/>
            <a:ext cx="9336743" cy="787121"/>
          </a:xfrm>
        </p:spPr>
        <p:txBody>
          <a:bodyPr>
            <a:normAutofit/>
          </a:bodyPr>
          <a:lstStyle>
            <a:lvl1pPr algn="l">
              <a:defRPr sz="3200">
                <a:solidFill>
                  <a:srgbClr val="02B0EA"/>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1948713" y="1668321"/>
            <a:ext cx="7356860" cy="3910346"/>
          </a:xfrm>
          <a:prstGeom prst="rect">
            <a:avLst/>
          </a:prstGeom>
        </p:spPr>
        <p:txBody>
          <a:bodyPr/>
          <a:lstStyle>
            <a:lvl1pPr marL="0" indent="0">
              <a:lnSpc>
                <a:spcPct val="100000"/>
              </a:lnSpc>
              <a:spcBef>
                <a:spcPts val="0"/>
              </a:spcBef>
              <a:spcAft>
                <a:spcPts val="600"/>
              </a:spcAft>
              <a:buNone/>
              <a:defRPr sz="2600" baseline="0">
                <a:solidFill>
                  <a:schemeClr val="bg1">
                    <a:lumMod val="50000"/>
                  </a:schemeClr>
                </a:solidFill>
                <a:latin typeface="Verdana"/>
                <a:cs typeface="Verdana"/>
              </a:defRPr>
            </a:lvl1pPr>
            <a:lvl2pPr>
              <a:lnSpc>
                <a:spcPct val="100000"/>
              </a:lnSpc>
              <a:spcBef>
                <a:spcPts val="0"/>
              </a:spcBef>
              <a:spcAft>
                <a:spcPts val="600"/>
              </a:spcAft>
              <a:defRPr sz="2200" baseline="0">
                <a:solidFill>
                  <a:schemeClr val="bg1">
                    <a:lumMod val="50000"/>
                  </a:schemeClr>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391234" y="6538912"/>
            <a:ext cx="800767" cy="319088"/>
          </a:xfrm>
          <a:prstGeom prst="rect">
            <a:avLst/>
          </a:prstGeom>
        </p:spPr>
        <p:txBody>
          <a:bodyPr/>
          <a:lstStyle>
            <a:lvl1pPr algn="ctr">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3221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2800" baseline="0"/>
            </a:lvl1pPr>
          </a:lstStyle>
          <a:p>
            <a:r>
              <a:rPr lang="en-US" dirty="0" smtClean="0"/>
              <a:t>Click to edit Master title style</a:t>
            </a:r>
            <a:endParaRPr lang="en-US" dirty="0"/>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a:buClr>
                <a:srgbClr val="F57A01"/>
              </a:buClr>
              <a:defRPr sz="2700" baseline="0">
                <a:latin typeface="Verdana" panose="020B0604030504040204" pitchFamily="34" charset="0"/>
              </a:defRPr>
            </a:lvl1pPr>
            <a:lvl2pPr>
              <a:defRPr sz="2600" baseline="0">
                <a:latin typeface="Verdana" panose="020B0604030504040204" pitchFamily="34" charset="0"/>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2"/>
          </p:nvPr>
        </p:nvSpPr>
        <p:spPr/>
        <p:txBody>
          <a:bodyPr/>
          <a:lstStyle/>
          <a:p>
            <a:fld id="{0FF33D2E-B4E6-4FF6-99DC-91C411C64D6C}" type="slidenum">
              <a:rPr lang="en-CA" smtClean="0"/>
              <a:t>‹#›</a:t>
            </a:fld>
            <a:endParaRPr lang="en-CA" dirty="0"/>
          </a:p>
        </p:txBody>
      </p:sp>
    </p:spTree>
    <p:extLst>
      <p:ext uri="{BB962C8B-B14F-4D97-AF65-F5344CB8AC3E}">
        <p14:creationId xmlns:p14="http://schemas.microsoft.com/office/powerpoint/2010/main" val="3394163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3000" baseline="0">
                <a:latin typeface="Verdana" panose="020B0604030504040204" pitchFamily="34" charset="0"/>
              </a:defRPr>
            </a:lvl1pPr>
          </a:lstStyle>
          <a:p>
            <a:r>
              <a:rPr lang="en-US" dirty="0" smtClean="0"/>
              <a:t>Click to edit Master title style</a:t>
            </a:r>
            <a:endParaRPr lang="en-US" dirty="0"/>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marL="228600" indent="-228600">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buClr>
                <a:srgbClr val="F57A01"/>
              </a:buClr>
              <a:buFont typeface="Courier New" panose="02070309020205020404" pitchFamily="49" charset="0"/>
              <a:buChar char="o"/>
              <a:defRPr sz="2500" baseline="0">
                <a:solidFill>
                  <a:srgbClr val="404040"/>
                </a:solidFill>
                <a:latin typeface="Verdana" panose="020B0604030504040204" pitchFamily="34" charset="0"/>
              </a:defRPr>
            </a:lvl2pPr>
            <a:lvl3pPr marL="685800" indent="-171450">
              <a:buClr>
                <a:srgbClr val="F57A01"/>
              </a:buClr>
              <a:buFont typeface="Wingdings" panose="05000000000000000000" pitchFamily="2" charset="2"/>
              <a:buChar char="§"/>
              <a:defRPr baseline="0">
                <a:solidFill>
                  <a:srgbClr val="404040"/>
                </a:solidFill>
                <a:latin typeface="Verdana" panose="020B0604030504040204" pitchFamily="34" charset="0"/>
              </a:defRPr>
            </a:lvl3pPr>
            <a:lvl4pPr marL="914400" indent="-228600">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buClr>
                <a:srgbClr val="F57A01"/>
              </a:buClr>
              <a:buFont typeface="Arial" panose="020B0604020202020204" pitchFamily="34" charset="0"/>
              <a:buChar char="•"/>
              <a:defRPr baseline="0">
                <a:solidFill>
                  <a:srgbClr val="404040"/>
                </a:solidFill>
                <a:latin typeface="Verdan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96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CBC AGENDA">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2" name="TextBox 1"/>
          <p:cNvSpPr txBox="1"/>
          <p:nvPr/>
        </p:nvSpPr>
        <p:spPr>
          <a:xfrm>
            <a:off x="381000" y="355997"/>
            <a:ext cx="10744200" cy="492443"/>
          </a:xfrm>
          <a:prstGeom prst="rect">
            <a:avLst/>
          </a:prstGeom>
          <a:noFill/>
        </p:spPr>
        <p:txBody>
          <a:bodyPr wrap="square" lIns="0" tIns="0" rIns="0" bIns="0" rtlCol="0">
            <a:spAutoFit/>
          </a:bodyPr>
          <a:lstStyle/>
          <a:p>
            <a:r>
              <a:rPr lang="en-US" sz="3200" dirty="0" smtClean="0">
                <a:solidFill>
                  <a:schemeClr val="tx1">
                    <a:lumMod val="50000"/>
                  </a:schemeClr>
                </a:solidFill>
              </a:rPr>
              <a:t>Agenda</a:t>
            </a:r>
            <a:endParaRPr lang="en-CA" sz="3200" dirty="0">
              <a:solidFill>
                <a:schemeClr val="tx1">
                  <a:lumMod val="50000"/>
                </a:schemeClr>
              </a:solidFill>
            </a:endParaRPr>
          </a:p>
        </p:txBody>
      </p:sp>
      <p:sp>
        <p:nvSpPr>
          <p:cNvPr id="5" name="Text Placeholder 4"/>
          <p:cNvSpPr>
            <a:spLocks noGrp="1"/>
          </p:cNvSpPr>
          <p:nvPr>
            <p:ph type="body" sz="quarter" idx="10" hasCustomPrompt="1"/>
          </p:nvPr>
        </p:nvSpPr>
        <p:spPr>
          <a:xfrm>
            <a:off x="381000" y="1600200"/>
            <a:ext cx="11430000" cy="1641475"/>
          </a:xfrm>
          <a:prstGeom prst="rect">
            <a:avLst/>
          </a:prstGeom>
        </p:spPr>
        <p:txBody>
          <a:bodyPr lIns="0" tIns="0" rIns="0" bIns="0"/>
          <a:lstStyle>
            <a:lvl1pPr marL="514350" indent="-514350">
              <a:lnSpc>
                <a:spcPct val="150000"/>
              </a:lnSpc>
              <a:buClr>
                <a:srgbClr val="F57A01"/>
              </a:buClr>
              <a:buFont typeface="+mj-lt"/>
              <a:buAutoNum type="arabicPeriod"/>
              <a:tabLst/>
              <a:defRPr baseline="0">
                <a:solidFill>
                  <a:srgbClr val="404040"/>
                </a:solidFill>
                <a:latin typeface="Verdana" panose="020B0604030504040204" pitchFamily="34" charset="0"/>
              </a:defRPr>
            </a:lvl1pPr>
            <a:lvl2pPr marL="857250" indent="-342900">
              <a:lnSpc>
                <a:spcPct val="150000"/>
              </a:lnSpc>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1030287" indent="-342900">
              <a:lnSpc>
                <a:spcPct val="150000"/>
              </a:lnSpc>
              <a:buClr>
                <a:srgbClr val="F57A01"/>
              </a:buClr>
              <a:buSzPct val="80000"/>
              <a:buFont typeface="Wingdings" panose="05000000000000000000" pitchFamily="2" charset="2"/>
              <a:buChar char="Ø"/>
              <a:defRPr>
                <a:solidFill>
                  <a:srgbClr val="404040"/>
                </a:solidFill>
                <a:latin typeface="Verdana" panose="020B0604030504040204" pitchFamily="34" charset="0"/>
              </a:defRPr>
            </a:lvl3pPr>
            <a:lvl4pPr marL="974725" indent="-120650">
              <a:buFont typeface="Arial" panose="020B0604020202020204" pitchFamily="34" charset="0"/>
              <a:buChar char="•"/>
              <a:defRPr sz="1600">
                <a:solidFill>
                  <a:schemeClr val="tx1">
                    <a:lumMod val="50000"/>
                  </a:schemeClr>
                </a:solidFill>
              </a:defRPr>
            </a:lvl4pPr>
            <a:lvl5pPr marL="1089025" indent="-114300">
              <a:defRPr sz="1200">
                <a:solidFill>
                  <a:schemeClr val="tx1">
                    <a:lumMod val="50000"/>
                  </a:schemeClr>
                </a:solidFill>
              </a:defRPr>
            </a:lvl5pPr>
          </a:lstStyle>
          <a:p>
            <a:pPr lvl="0"/>
            <a:r>
              <a:rPr lang="en-US" dirty="0" smtClean="0"/>
              <a:t>Click to add an agenda list.</a:t>
            </a:r>
          </a:p>
          <a:p>
            <a:pPr lvl="1"/>
            <a:r>
              <a:rPr lang="en-US" dirty="0" smtClean="0"/>
              <a:t>Second level</a:t>
            </a:r>
          </a:p>
          <a:p>
            <a:pPr lvl="2"/>
            <a:r>
              <a:rPr lang="en-US" dirty="0" smtClean="0"/>
              <a:t>Third level</a:t>
            </a:r>
          </a:p>
        </p:txBody>
      </p:sp>
      <p:sp>
        <p:nvSpPr>
          <p:cNvPr id="6"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56133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CBC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67800" y="6629400"/>
            <a:ext cx="2743200" cy="162649"/>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9" name="Title 9"/>
          <p:cNvSpPr>
            <a:spLocks noGrp="1"/>
          </p:cNvSpPr>
          <p:nvPr>
            <p:ph type="title" hasCustomPrompt="1"/>
          </p:nvPr>
        </p:nvSpPr>
        <p:spPr>
          <a:xfrm>
            <a:off x="381000" y="457201"/>
            <a:ext cx="10744200" cy="457199"/>
          </a:xfrm>
          <a:prstGeom prst="rect">
            <a:avLst/>
          </a:prstGeom>
        </p:spPr>
        <p:txBody>
          <a:bodyPr lIns="0" tIns="0" rIns="0" bIns="0"/>
          <a:lstStyle>
            <a:lvl1pPr>
              <a:defRPr baseline="0">
                <a:solidFill>
                  <a:schemeClr val="tx1">
                    <a:lumMod val="75000"/>
                  </a:schemeClr>
                </a:solidFill>
              </a:defRPr>
            </a:lvl1pPr>
          </a:lstStyle>
          <a:p>
            <a:r>
              <a:rPr lang="en-US" dirty="0" smtClean="0"/>
              <a:t>Click to edit blank page title</a:t>
            </a:r>
            <a:endParaRPr lang="en-CA" dirty="0"/>
          </a:p>
        </p:txBody>
      </p:sp>
      <p:sp>
        <p:nvSpPr>
          <p:cNvPr id="5" name="Footer Placeholder 5"/>
          <p:cNvSpPr txBox="1">
            <a:spLocks/>
          </p:cNvSpPr>
          <p:nvPr/>
        </p:nvSpPr>
        <p:spPr>
          <a:xfrm>
            <a:off x="409303" y="6400799"/>
            <a:ext cx="1876697" cy="391250"/>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0370766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CBC CHART">
    <p:spTree>
      <p:nvGrpSpPr>
        <p:cNvPr id="1" name=""/>
        <p:cNvGrpSpPr/>
        <p:nvPr/>
      </p:nvGrpSpPr>
      <p:grpSpPr>
        <a:xfrm>
          <a:off x="0" y="0"/>
          <a:ext cx="0" cy="0"/>
          <a:chOff x="0" y="0"/>
          <a:chExt cx="0" cy="0"/>
        </a:xfrm>
      </p:grpSpPr>
      <p:sp>
        <p:nvSpPr>
          <p:cNvPr id="5" name="Chart Placeholder 4"/>
          <p:cNvSpPr>
            <a:spLocks noGrp="1"/>
          </p:cNvSpPr>
          <p:nvPr>
            <p:ph type="chart" sz="quarter" idx="13" hasCustomPrompt="1"/>
          </p:nvPr>
        </p:nvSpPr>
        <p:spPr>
          <a:xfrm>
            <a:off x="381000" y="1142999"/>
            <a:ext cx="11430000" cy="5257799"/>
          </a:xfrm>
          <a:prstGeom prst="rect">
            <a:avLst/>
          </a:prstGeom>
          <a:noFill/>
          <a:ln>
            <a:noFill/>
          </a:ln>
        </p:spPr>
        <p:txBody>
          <a:bodyPr lIns="0" tIns="0" rIns="0" bIns="0"/>
          <a:lstStyle>
            <a:lvl1pPr marL="0" indent="0">
              <a:buNone/>
              <a:defRPr baseline="0">
                <a:solidFill>
                  <a:srgbClr val="B7BBBD"/>
                </a:solidFill>
              </a:defRPr>
            </a:lvl1pPr>
          </a:lstStyle>
          <a:p>
            <a:r>
              <a:rPr lang="en-US" dirty="0" smtClean="0"/>
              <a:t>Click icon below to create or add chart from other file.</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edit chart title style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1121986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CBC TABLE">
    <p:spTree>
      <p:nvGrpSpPr>
        <p:cNvPr id="1" name=""/>
        <p:cNvGrpSpPr/>
        <p:nvPr/>
      </p:nvGrpSpPr>
      <p:grpSpPr>
        <a:xfrm>
          <a:off x="0" y="0"/>
          <a:ext cx="0" cy="0"/>
          <a:chOff x="0" y="0"/>
          <a:chExt cx="0" cy="0"/>
        </a:xfrm>
      </p:grpSpPr>
      <p:sp>
        <p:nvSpPr>
          <p:cNvPr id="6" name="Table Placeholder 5"/>
          <p:cNvSpPr>
            <a:spLocks noGrp="1"/>
          </p:cNvSpPr>
          <p:nvPr>
            <p:ph type="tbl" sz="quarter" idx="13" hasCustomPrompt="1"/>
          </p:nvPr>
        </p:nvSpPr>
        <p:spPr>
          <a:xfrm>
            <a:off x="381000" y="1143000"/>
            <a:ext cx="11430000" cy="5257800"/>
          </a:xfrm>
          <a:prstGeom prst="rect">
            <a:avLst/>
          </a:prstGeom>
        </p:spPr>
        <p:txBody>
          <a:bodyPr lIns="0" tIns="0" rIns="0" bIns="0"/>
          <a:lstStyle>
            <a:lvl1pPr marL="0" indent="0">
              <a:buNone/>
              <a:defRPr>
                <a:solidFill>
                  <a:srgbClr val="B7BBBD"/>
                </a:solidFill>
              </a:defRPr>
            </a:lvl1pPr>
          </a:lstStyle>
          <a:p>
            <a:r>
              <a:rPr lang="en-US" dirty="0" smtClean="0"/>
              <a:t>Click icon to create or add existing table from other program.</a:t>
            </a:r>
            <a:endParaRPr lang="en-CA" dirty="0"/>
          </a:p>
        </p:txBody>
      </p:sp>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table title</a:t>
            </a:r>
            <a:endParaRPr lang="en-CA" dirty="0"/>
          </a:p>
        </p:txBody>
      </p:sp>
      <p:sp>
        <p:nvSpPr>
          <p:cNvPr id="8"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4903067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CBC 2 COLUMN">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9025345"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5"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a two-column title</a:t>
            </a:r>
            <a:endParaRPr lang="en-CA" dirty="0"/>
          </a:p>
        </p:txBody>
      </p:sp>
      <p:sp>
        <p:nvSpPr>
          <p:cNvPr id="7" name="Footer Placeholder 5"/>
          <p:cNvSpPr txBox="1">
            <a:spLocks/>
          </p:cNvSpPr>
          <p:nvPr/>
        </p:nvSpPr>
        <p:spPr>
          <a:xfrm>
            <a:off x="413084" y="6583361"/>
            <a:ext cx="20290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90969A"/>
                </a:solidFill>
              </a:rPr>
              <a:t>DRAFT | Confidential</a:t>
            </a:r>
            <a:endParaRPr lang="en-CA" sz="1200" dirty="0" smtClean="0">
              <a:solidFill>
                <a:srgbClr val="90969A"/>
              </a:solidFill>
            </a:endParaRPr>
          </a:p>
          <a:p>
            <a:pPr algn="l"/>
            <a:endParaRPr lang="en-CA" sz="1400" dirty="0">
              <a:solidFill>
                <a:srgbClr val="90969A"/>
              </a:solidFill>
            </a:endParaRPr>
          </a:p>
        </p:txBody>
      </p:sp>
      <p:sp>
        <p:nvSpPr>
          <p:cNvPr id="8" name="Content Placeholder 2"/>
          <p:cNvSpPr>
            <a:spLocks noGrp="1"/>
          </p:cNvSpPr>
          <p:nvPr>
            <p:ph idx="1" hasCustomPrompt="1"/>
          </p:nvPr>
        </p:nvSpPr>
        <p:spPr>
          <a:xfrm>
            <a:off x="409302" y="116016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1st list</a:t>
            </a:r>
          </a:p>
          <a:p>
            <a:pPr lvl="1"/>
            <a:r>
              <a:rPr lang="en-US" dirty="0" smtClean="0"/>
              <a:t>Second level</a:t>
            </a:r>
          </a:p>
          <a:p>
            <a:pPr lvl="2"/>
            <a:r>
              <a:rPr lang="en-US" dirty="0" smtClean="0"/>
              <a:t>Third level</a:t>
            </a:r>
          </a:p>
        </p:txBody>
      </p:sp>
      <p:sp>
        <p:nvSpPr>
          <p:cNvPr id="11" name="Content Placeholder 2"/>
          <p:cNvSpPr>
            <a:spLocks noGrp="1"/>
          </p:cNvSpPr>
          <p:nvPr>
            <p:ph idx="10" hasCustomPrompt="1"/>
          </p:nvPr>
        </p:nvSpPr>
        <p:spPr>
          <a:xfrm>
            <a:off x="6347459" y="1142999"/>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2nd list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652819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CBC COMPAR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1000" y="1579114"/>
            <a:ext cx="5486400"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1st title</a:t>
            </a:r>
          </a:p>
        </p:txBody>
      </p:sp>
      <p:sp>
        <p:nvSpPr>
          <p:cNvPr id="5" name="Text Placeholder 4"/>
          <p:cNvSpPr>
            <a:spLocks noGrp="1"/>
          </p:cNvSpPr>
          <p:nvPr>
            <p:ph type="body" sz="quarter" idx="3" hasCustomPrompt="1"/>
          </p:nvPr>
        </p:nvSpPr>
        <p:spPr>
          <a:xfrm>
            <a:off x="6324599" y="1583909"/>
            <a:ext cx="5486399"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2nd title</a:t>
            </a:r>
          </a:p>
        </p:txBody>
      </p:sp>
      <p:sp>
        <p:nvSpPr>
          <p:cNvPr id="10" name="Slide Number Placeholder 5"/>
          <p:cNvSpPr>
            <a:spLocks noGrp="1"/>
          </p:cNvSpPr>
          <p:nvPr>
            <p:ph type="sldNum" sz="quarter" idx="10"/>
          </p:nvPr>
        </p:nvSpPr>
        <p:spPr>
          <a:xfrm>
            <a:off x="9067798"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3"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smtClean="0"/>
              <a:t>Click to add a comparison title</a:t>
            </a:r>
            <a:endParaRPr lang="en-CA" dirty="0"/>
          </a:p>
        </p:txBody>
      </p:sp>
      <p:sp>
        <p:nvSpPr>
          <p:cNvPr id="9"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a:t>
            </a:r>
            <a:r>
              <a:rPr lang="en-US" sz="1200" baseline="0" dirty="0" smtClean="0">
                <a:solidFill>
                  <a:srgbClr val="90969A"/>
                </a:solidFill>
              </a:rPr>
              <a:t> </a:t>
            </a:r>
            <a:r>
              <a:rPr lang="en-US" sz="1200" dirty="0" smtClean="0">
                <a:solidFill>
                  <a:srgbClr val="90969A"/>
                </a:solidFill>
              </a:rPr>
              <a:t>Confidential</a:t>
            </a:r>
            <a:endParaRPr lang="en-CA" sz="1200" dirty="0">
              <a:solidFill>
                <a:srgbClr val="90969A"/>
              </a:solidFill>
            </a:endParaRPr>
          </a:p>
        </p:txBody>
      </p:sp>
      <p:sp>
        <p:nvSpPr>
          <p:cNvPr id="15" name="Content Placeholder 2"/>
          <p:cNvSpPr>
            <a:spLocks noGrp="1"/>
          </p:cNvSpPr>
          <p:nvPr>
            <p:ph idx="13" hasCustomPrompt="1"/>
          </p:nvPr>
        </p:nvSpPr>
        <p:spPr>
          <a:xfrm>
            <a:off x="395151" y="2215106"/>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baseline="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baseline="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the 1st compare</a:t>
            </a:r>
          </a:p>
          <a:p>
            <a:pPr lvl="1"/>
            <a:r>
              <a:rPr lang="en-US" dirty="0" smtClean="0"/>
              <a:t>Second level</a:t>
            </a:r>
          </a:p>
          <a:p>
            <a:pPr lvl="2"/>
            <a:r>
              <a:rPr lang="en-US" dirty="0" smtClean="0"/>
              <a:t>Third level</a:t>
            </a:r>
          </a:p>
        </p:txBody>
      </p:sp>
      <p:sp>
        <p:nvSpPr>
          <p:cNvPr id="16" name="Content Placeholder 2"/>
          <p:cNvSpPr>
            <a:spLocks noGrp="1"/>
          </p:cNvSpPr>
          <p:nvPr>
            <p:ph idx="14" hasCustomPrompt="1"/>
          </p:nvPr>
        </p:nvSpPr>
        <p:spPr>
          <a:xfrm>
            <a:off x="6324599" y="220823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2nd compare</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928349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CBC OBJEC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495800" y="1143001"/>
            <a:ext cx="7298507" cy="5257800"/>
          </a:xfrm>
          <a:prstGeom prst="rect">
            <a:avLst/>
          </a:prstGeom>
        </p:spPr>
        <p:txBody>
          <a:bodyPr lIns="0" tIns="0" rIns="0" bIns="0"/>
          <a:lstStyle>
            <a:lvl1pPr marL="0" indent="0">
              <a:buNone/>
              <a:defRPr sz="3200">
                <a:solidFill>
                  <a:srgbClr val="B7BBB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or other object from another file.</a:t>
            </a:r>
            <a:endParaRPr lang="en-CA" dirty="0"/>
          </a:p>
        </p:txBody>
      </p:sp>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object w/ caption title</a:t>
            </a:r>
            <a:endParaRPr lang="en-CA" dirty="0"/>
          </a:p>
        </p:txBody>
      </p:sp>
      <p:sp>
        <p:nvSpPr>
          <p:cNvPr id="7"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2806592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CBC VIDEO">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video title</a:t>
            </a:r>
            <a:endParaRPr lang="en-CA" dirty="0"/>
          </a:p>
        </p:txBody>
      </p:sp>
      <p:sp>
        <p:nvSpPr>
          <p:cNvPr id="7"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
        <p:nvSpPr>
          <p:cNvPr id="5" name="Media Placeholder 4"/>
          <p:cNvSpPr>
            <a:spLocks noGrp="1"/>
          </p:cNvSpPr>
          <p:nvPr>
            <p:ph type="media" sz="quarter" idx="10" hasCustomPrompt="1"/>
          </p:nvPr>
        </p:nvSpPr>
        <p:spPr>
          <a:xfrm>
            <a:off x="4495800" y="1143000"/>
            <a:ext cx="7297738" cy="5257800"/>
          </a:xfrm>
          <a:prstGeom prst="rect">
            <a:avLst/>
          </a:prstGeom>
        </p:spPr>
        <p:txBody>
          <a:bodyPr lIns="0" tIns="0" rIns="0" bIns="0"/>
          <a:lstStyle>
            <a:lvl1pPr marL="0" indent="0">
              <a:buNone/>
              <a:defRPr baseline="0">
                <a:solidFill>
                  <a:schemeClr val="accent4"/>
                </a:solidFill>
              </a:defRPr>
            </a:lvl1pPr>
          </a:lstStyle>
          <a:p>
            <a:r>
              <a:rPr lang="en-US" dirty="0" smtClean="0"/>
              <a:t>Click icon below to add a video or other media.</a:t>
            </a:r>
            <a:endParaRPr lang="en-CA" dirty="0"/>
          </a:p>
        </p:txBody>
      </p:sp>
    </p:spTree>
    <p:extLst>
      <p:ext uri="{BB962C8B-B14F-4D97-AF65-F5344CB8AC3E}">
        <p14:creationId xmlns:p14="http://schemas.microsoft.com/office/powerpoint/2010/main" val="3054004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381000" y="6400800"/>
            <a:ext cx="4114800" cy="365125"/>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Slide Number Placeholder 5"/>
          <p:cNvSpPr>
            <a:spLocks noGrp="1"/>
          </p:cNvSpPr>
          <p:nvPr>
            <p:ph type="sldNum" sz="quarter" idx="4"/>
          </p:nvPr>
        </p:nvSpPr>
        <p:spPr>
          <a:xfrm>
            <a:off x="9007152" y="6374674"/>
            <a:ext cx="2743200" cy="365125"/>
          </a:xfrm>
          <a:prstGeom prst="rect">
            <a:avLst/>
          </a:prstGeom>
        </p:spPr>
        <p:txBody>
          <a:bodyPr vert="horz" lIns="0" tIns="0" rIns="0" bIns="0" rtlCol="0" anchor="b" anchorCtr="0"/>
          <a:lstStyle>
            <a:lvl1pPr algn="r">
              <a:defRPr sz="1200">
                <a:solidFill>
                  <a:schemeClr val="tx1">
                    <a:tint val="75000"/>
                  </a:schemeClr>
                </a:solidFill>
              </a:defRPr>
            </a:lvl1pPr>
          </a:lstStyle>
          <a:p>
            <a:fld id="{0FF33D2E-B4E6-4FF6-99DC-91C411C64D6C}" type="slidenum">
              <a:rPr lang="en-CA" smtClean="0"/>
              <a:t>‹#›</a:t>
            </a:fld>
            <a:endParaRPr lang="en-CA" dirty="0"/>
          </a:p>
        </p:txBody>
      </p:sp>
      <p:sp>
        <p:nvSpPr>
          <p:cNvPr id="2" name="Title Placeholder 1"/>
          <p:cNvSpPr>
            <a:spLocks noGrp="1"/>
          </p:cNvSpPr>
          <p:nvPr>
            <p:ph type="title"/>
          </p:nvPr>
        </p:nvSpPr>
        <p:spPr>
          <a:xfrm>
            <a:off x="381000" y="447963"/>
            <a:ext cx="10744200" cy="466437"/>
          </a:xfrm>
          <a:prstGeom prst="rect">
            <a:avLst/>
          </a:prstGeom>
        </p:spPr>
        <p:txBody>
          <a:bodyPr vert="horz" lIns="0" tIns="0" rIns="0" bIns="0" rtlCol="0" anchor="ctr">
            <a:normAutofit/>
          </a:bodyPr>
          <a:lstStyle/>
          <a:p>
            <a:r>
              <a:rPr lang="en-US" smtClean="0"/>
              <a:t>Click to edit Master title style</a:t>
            </a:r>
            <a:endParaRPr lang="en-CA" dirty="0"/>
          </a:p>
        </p:txBody>
      </p:sp>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68000" y="430238"/>
            <a:ext cx="1354784" cy="501886"/>
          </a:xfrm>
          <a:prstGeom prst="rect">
            <a:avLst/>
          </a:prstGeom>
        </p:spPr>
      </p:pic>
    </p:spTree>
    <p:extLst>
      <p:ext uri="{BB962C8B-B14F-4D97-AF65-F5344CB8AC3E}">
        <p14:creationId xmlns:p14="http://schemas.microsoft.com/office/powerpoint/2010/main" val="311455814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6" r:id="rId14"/>
    <p:sldLayoutId id="2147483888" r:id="rId15"/>
    <p:sldLayoutId id="2147483762" r:id="rId1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CA" sz="3200" b="1" kern="1200" dirty="0">
          <a:solidFill>
            <a:srgbClr val="63BB4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9DE0"/>
        </a:buClr>
        <a:buFont typeface="Arial" panose="020B0604020202020204" pitchFamily="34" charset="0"/>
        <a:buChar char="•"/>
        <a:defRPr sz="2800" kern="1200">
          <a:solidFill>
            <a:schemeClr val="tx1"/>
          </a:solidFill>
          <a:latin typeface="+mj-lt"/>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800" kern="1200">
          <a:solidFill>
            <a:schemeClr val="tx1"/>
          </a:solidFill>
          <a:latin typeface="+mj-lt"/>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40">
          <p15:clr>
            <a:srgbClr val="F26B43"/>
          </p15:clr>
        </p15:guide>
        <p15:guide id="3"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iHZKNIpF5G4"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330421" y="1475509"/>
            <a:ext cx="9249833" cy="1122218"/>
          </a:xfrm>
        </p:spPr>
        <p:txBody>
          <a:bodyPr>
            <a:normAutofit fontScale="90000"/>
          </a:bodyPr>
          <a:lstStyle/>
          <a:p>
            <a:pPr algn="ctr"/>
            <a:r>
              <a:rPr lang="en-US" sz="4400" dirty="0" smtClean="0"/>
              <a:t>MELT Class 1 Driver Training</a:t>
            </a:r>
            <a:br>
              <a:rPr lang="en-US" sz="4400" dirty="0" smtClean="0"/>
            </a:br>
            <a:r>
              <a:rPr lang="en-US" sz="4400" dirty="0" smtClean="0"/>
              <a:t> </a:t>
            </a:r>
            <a:br>
              <a:rPr lang="en-US" sz="4400" dirty="0" smtClean="0"/>
            </a:br>
            <a:r>
              <a:rPr lang="en-US" sz="4400" i="1" dirty="0" smtClean="0"/>
              <a:t>Hours of Service </a:t>
            </a:r>
            <a:r>
              <a:rPr lang="en-US" sz="4400" dirty="0" smtClean="0"/>
              <a:t/>
            </a:r>
            <a:br>
              <a:rPr lang="en-US" sz="4400" dirty="0" smtClean="0"/>
            </a:br>
            <a:endParaRPr lang="en-CA" sz="4400" i="1" dirty="0"/>
          </a:p>
        </p:txBody>
      </p:sp>
      <p:pic>
        <p:nvPicPr>
          <p:cNvPr id="5" name="Picture 2" descr="Commercial Vehicle Safety &amp; Enforcement Branch Careers - Province of  British Columbia">
            <a:extLst>
              <a:ext uri="{FF2B5EF4-FFF2-40B4-BE49-F238E27FC236}">
                <a16:creationId xmlns:a16="http://schemas.microsoft.com/office/drawing/2014/main" id="{6125D247-D9A5-49AB-A7B2-816867B2D1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3" r="-1" b="34915"/>
          <a:stretch/>
        </p:blipFill>
        <p:spPr bwMode="auto">
          <a:xfrm>
            <a:off x="3182396" y="2792588"/>
            <a:ext cx="5545881" cy="2620084"/>
          </a:xfrm>
          <a:prstGeom prst="roundRect">
            <a:avLst/>
          </a:prstGeom>
          <a:solidFill>
            <a:srgbClr val="FFFFFF"/>
          </a:solidFill>
          <a:extLst/>
        </p:spPr>
      </p:pic>
    </p:spTree>
    <p:extLst>
      <p:ext uri="{BB962C8B-B14F-4D97-AF65-F5344CB8AC3E}">
        <p14:creationId xmlns:p14="http://schemas.microsoft.com/office/powerpoint/2010/main" val="292763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shift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10</a:t>
            </a:fld>
            <a:endParaRPr lang="en-CA" dirty="0"/>
          </a:p>
        </p:txBody>
      </p:sp>
      <p:pic>
        <p:nvPicPr>
          <p:cNvPr id="6" name="Picture 5">
            <a:extLst>
              <a:ext uri="{FF2B5EF4-FFF2-40B4-BE49-F238E27FC236}">
                <a16:creationId xmlns:a16="http://schemas.microsoft.com/office/drawing/2014/main" id="{750ADF14-BE22-5B48-B5FD-3D0F2753291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75906" y="1459547"/>
            <a:ext cx="7847412" cy="4130762"/>
          </a:xfrm>
          <a:prstGeom prst="rect">
            <a:avLst/>
          </a:prstGeom>
        </p:spPr>
      </p:pic>
      <p:sp>
        <p:nvSpPr>
          <p:cNvPr id="7" name="Rectangle 3">
            <a:extLst>
              <a:ext uri="{FF2B5EF4-FFF2-40B4-BE49-F238E27FC236}">
                <a16:creationId xmlns:a16="http://schemas.microsoft.com/office/drawing/2014/main" id="{814AD42F-B5BC-C644-AA01-E9D2FC6834CE}"/>
              </a:ext>
            </a:extLst>
          </p:cNvPr>
          <p:cNvSpPr>
            <a:spLocks noChangeArrowheads="1"/>
          </p:cNvSpPr>
          <p:nvPr/>
        </p:nvSpPr>
        <p:spPr bwMode="auto">
          <a:xfrm rot="10800000" flipV="1">
            <a:off x="3896591" y="5614403"/>
            <a:ext cx="3444949" cy="24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(Image source: ICBC Drive Commercial Vehicle Manual)</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8516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564"/>
            <a:ext cx="10744200" cy="466437"/>
          </a:xfrm>
        </p:spPr>
        <p:txBody>
          <a:bodyPr/>
          <a:lstStyle/>
          <a:p>
            <a:r>
              <a:rPr lang="en-US" dirty="0" smtClean="0"/>
              <a:t>Daily hours (cycles)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11</a:t>
            </a:fld>
            <a:endParaRPr lang="en-CA" dirty="0"/>
          </a:p>
        </p:txBody>
      </p:sp>
      <p:pic>
        <p:nvPicPr>
          <p:cNvPr id="7" name="Picture 6">
            <a:extLst>
              <a:ext uri="{FF2B5EF4-FFF2-40B4-BE49-F238E27FC236}">
                <a16:creationId xmlns:a16="http://schemas.microsoft.com/office/drawing/2014/main" id="{714A3280-0AAE-434E-9E46-7E3ED15F643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88289" y="1571358"/>
            <a:ext cx="7145320" cy="3800741"/>
          </a:xfrm>
          <a:prstGeom prst="rect">
            <a:avLst/>
          </a:prstGeom>
        </p:spPr>
      </p:pic>
    </p:spTree>
    <p:extLst>
      <p:ext uri="{BB962C8B-B14F-4D97-AF65-F5344CB8AC3E}">
        <p14:creationId xmlns:p14="http://schemas.microsoft.com/office/powerpoint/2010/main" val="2325297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Mandatory 24 hours off-duty</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12</a:t>
            </a:fld>
            <a:endParaRPr lang="en-CA" dirty="0"/>
          </a:p>
        </p:txBody>
      </p:sp>
      <p:pic>
        <p:nvPicPr>
          <p:cNvPr id="6" name="Picture 5"/>
          <p:cNvPicPr>
            <a:picLocks noChangeAspect="1"/>
          </p:cNvPicPr>
          <p:nvPr/>
        </p:nvPicPr>
        <p:blipFill>
          <a:blip r:embed="rId3"/>
          <a:stretch>
            <a:fillRect/>
          </a:stretch>
        </p:blipFill>
        <p:spPr>
          <a:xfrm>
            <a:off x="1807174" y="1377355"/>
            <a:ext cx="7891851" cy="4305774"/>
          </a:xfrm>
          <a:prstGeom prst="rect">
            <a:avLst/>
          </a:prstGeom>
        </p:spPr>
      </p:pic>
    </p:spTree>
    <p:extLst>
      <p:ext uri="{BB962C8B-B14F-4D97-AF65-F5344CB8AC3E}">
        <p14:creationId xmlns:p14="http://schemas.microsoft.com/office/powerpoint/2010/main" val="12185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Deferring off-time duty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13</a:t>
            </a:fld>
            <a:endParaRPr lang="en-CA" dirty="0"/>
          </a:p>
        </p:txBody>
      </p:sp>
      <p:pic>
        <p:nvPicPr>
          <p:cNvPr id="5" name="Picture 5">
            <a:extLst>
              <a:ext uri="{FF2B5EF4-FFF2-40B4-BE49-F238E27FC236}">
                <a16:creationId xmlns:a16="http://schemas.microsoft.com/office/drawing/2014/main" id="{F04AFE8F-E4EC-9A45-B69A-327C5A1116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6483" y="1354834"/>
            <a:ext cx="8108234" cy="42608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814AD42F-B5BC-C644-AA01-E9D2FC6834CE}"/>
              </a:ext>
            </a:extLst>
          </p:cNvPr>
          <p:cNvSpPr>
            <a:spLocks noChangeArrowheads="1"/>
          </p:cNvSpPr>
          <p:nvPr/>
        </p:nvSpPr>
        <p:spPr bwMode="auto">
          <a:xfrm rot="10800000" flipV="1">
            <a:off x="3896591" y="5614403"/>
            <a:ext cx="3444949" cy="24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(Image source: ICBC Drive Commercial Vehicle Manual)</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6156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Sleeper berth (single driver) </a:t>
            </a:r>
            <a:endParaRPr lang="en-CA" dirty="0"/>
          </a:p>
        </p:txBody>
      </p:sp>
      <p:sp>
        <p:nvSpPr>
          <p:cNvPr id="3" name="Content Placeholder 2"/>
          <p:cNvSpPr>
            <a:spLocks noGrp="1"/>
          </p:cNvSpPr>
          <p:nvPr>
            <p:ph sz="quarter" idx="11"/>
          </p:nvPr>
        </p:nvSpPr>
        <p:spPr>
          <a:xfrm>
            <a:off x="495300" y="1264753"/>
            <a:ext cx="10515600" cy="636784"/>
          </a:xfrm>
        </p:spPr>
        <p:txBody>
          <a:bodyPr/>
          <a:lstStyle/>
          <a:p>
            <a:pPr marL="0" indent="0">
              <a:buNone/>
            </a:pPr>
            <a:r>
              <a:rPr lang="en-US" sz="2400" dirty="0" smtClean="0"/>
              <a:t>A logbook for a single driver using a sleeper berth.   </a:t>
            </a:r>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14</a:t>
            </a:fld>
            <a:endParaRPr lang="en-CA" dirty="0"/>
          </a:p>
        </p:txBody>
      </p:sp>
      <p:pic>
        <p:nvPicPr>
          <p:cNvPr id="5" name="Picture 7">
            <a:extLst>
              <a:ext uri="{FF2B5EF4-FFF2-40B4-BE49-F238E27FC236}">
                <a16:creationId xmlns:a16="http://schemas.microsoft.com/office/drawing/2014/main" id="{D7C24071-3568-5348-99D1-822B3D3514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9021" y="1901537"/>
            <a:ext cx="8727036" cy="37926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814AD42F-B5BC-C644-AA01-E9D2FC6834CE}"/>
              </a:ext>
            </a:extLst>
          </p:cNvPr>
          <p:cNvSpPr>
            <a:spLocks noChangeArrowheads="1"/>
          </p:cNvSpPr>
          <p:nvPr/>
        </p:nvSpPr>
        <p:spPr bwMode="auto">
          <a:xfrm rot="10800000" flipV="1">
            <a:off x="3865418" y="5694218"/>
            <a:ext cx="3444949" cy="24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(Image source: ICBC Drive Commercial Vehicle Manual)</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602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Sleeper berth (team) </a:t>
            </a:r>
            <a:endParaRPr lang="en-CA" dirty="0"/>
          </a:p>
        </p:txBody>
      </p:sp>
      <p:sp>
        <p:nvSpPr>
          <p:cNvPr id="3" name="Content Placeholder 2"/>
          <p:cNvSpPr>
            <a:spLocks noGrp="1"/>
          </p:cNvSpPr>
          <p:nvPr>
            <p:ph sz="quarter" idx="11"/>
          </p:nvPr>
        </p:nvSpPr>
        <p:spPr>
          <a:xfrm>
            <a:off x="495300" y="1264753"/>
            <a:ext cx="10515600" cy="636784"/>
          </a:xfrm>
        </p:spPr>
        <p:txBody>
          <a:bodyPr/>
          <a:lstStyle/>
          <a:p>
            <a:pPr marL="0" indent="0">
              <a:buNone/>
            </a:pPr>
            <a:r>
              <a:rPr lang="en-US" sz="2400" dirty="0" smtClean="0"/>
              <a:t>A logbook for a team using a sleeper berth.   </a:t>
            </a:r>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15</a:t>
            </a:fld>
            <a:endParaRPr lang="en-CA" dirty="0"/>
          </a:p>
        </p:txBody>
      </p:sp>
      <p:sp>
        <p:nvSpPr>
          <p:cNvPr id="6" name="Rectangle 3">
            <a:extLst>
              <a:ext uri="{FF2B5EF4-FFF2-40B4-BE49-F238E27FC236}">
                <a16:creationId xmlns:a16="http://schemas.microsoft.com/office/drawing/2014/main" id="{814AD42F-B5BC-C644-AA01-E9D2FC6834CE}"/>
              </a:ext>
            </a:extLst>
          </p:cNvPr>
          <p:cNvSpPr>
            <a:spLocks noChangeArrowheads="1"/>
          </p:cNvSpPr>
          <p:nvPr/>
        </p:nvSpPr>
        <p:spPr bwMode="auto">
          <a:xfrm rot="10800000" flipV="1">
            <a:off x="3865418" y="5694218"/>
            <a:ext cx="3444949" cy="24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(Image source: ICBC Drive Commercial Vehicle Manual)</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20663540-A193-B947-81CD-D40B65FCCF5C}"/>
              </a:ext>
            </a:extLst>
          </p:cNvPr>
          <p:cNvPicPr/>
          <p:nvPr/>
        </p:nvPicPr>
        <p:blipFill>
          <a:blip r:embed="rId3">
            <a:extLst>
              <a:ext uri="{28A0092B-C50C-407E-A947-70E740481C1C}">
                <a14:useLocalDpi xmlns:a14="http://schemas.microsoft.com/office/drawing/2010/main" val="0"/>
              </a:ext>
            </a:extLst>
          </a:blip>
          <a:stretch>
            <a:fillRect/>
          </a:stretch>
        </p:blipFill>
        <p:spPr>
          <a:xfrm>
            <a:off x="1681884" y="1764413"/>
            <a:ext cx="8142431" cy="3843375"/>
          </a:xfrm>
          <a:prstGeom prst="rect">
            <a:avLst/>
          </a:prstGeom>
        </p:spPr>
      </p:pic>
    </p:spTree>
    <p:extLst>
      <p:ext uri="{BB962C8B-B14F-4D97-AF65-F5344CB8AC3E}">
        <p14:creationId xmlns:p14="http://schemas.microsoft.com/office/powerpoint/2010/main" val="24618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use exemption </a:t>
            </a:r>
            <a:endParaRPr lang="en-CA" dirty="0"/>
          </a:p>
        </p:txBody>
      </p:sp>
      <p:sp>
        <p:nvSpPr>
          <p:cNvPr id="3" name="Content Placeholder 2"/>
          <p:cNvSpPr>
            <a:spLocks noGrp="1"/>
          </p:cNvSpPr>
          <p:nvPr>
            <p:ph sz="quarter" idx="11"/>
          </p:nvPr>
        </p:nvSpPr>
        <p:spPr/>
        <p:txBody>
          <a:bodyPr/>
          <a:lstStyle/>
          <a:p>
            <a:pPr marL="0" indent="0">
              <a:buNone/>
            </a:pPr>
            <a:r>
              <a:rPr lang="en-US" sz="2400" dirty="0"/>
              <a:t>Not on duty if:</a:t>
            </a:r>
          </a:p>
          <a:p>
            <a:endParaRPr lang="en-US" sz="2400" dirty="0"/>
          </a:p>
          <a:p>
            <a:r>
              <a:rPr lang="en-US" sz="2400" dirty="0"/>
              <a:t>the vehicle’s </a:t>
            </a:r>
            <a:r>
              <a:rPr lang="en-US" sz="2400" dirty="0" smtClean="0"/>
              <a:t>unloaded,</a:t>
            </a:r>
            <a:endParaRPr lang="en-US" sz="2400" dirty="0"/>
          </a:p>
          <a:p>
            <a:r>
              <a:rPr lang="en-US" sz="2400" dirty="0"/>
              <a:t>the vehicle’s not towing a </a:t>
            </a:r>
            <a:r>
              <a:rPr lang="en-US" sz="2400" dirty="0" smtClean="0"/>
              <a:t>trailer,</a:t>
            </a:r>
            <a:endParaRPr lang="en-US" sz="2400" dirty="0"/>
          </a:p>
          <a:p>
            <a:r>
              <a:rPr lang="en-US" sz="2400" dirty="0"/>
              <a:t>the vehicle’s driven a maximum of 75 km a day for personal </a:t>
            </a:r>
            <a:r>
              <a:rPr lang="en-US" sz="2400" dirty="0" smtClean="0"/>
              <a:t>use,</a:t>
            </a:r>
            <a:endParaRPr lang="en-US" sz="2400" dirty="0"/>
          </a:p>
          <a:p>
            <a:r>
              <a:rPr lang="en-US" sz="2400" dirty="0"/>
              <a:t>the odometer readings are recorded, and</a:t>
            </a:r>
          </a:p>
          <a:p>
            <a:r>
              <a:rPr lang="en-US" sz="2400" dirty="0"/>
              <a:t>you’re not subject to an out-of-service </a:t>
            </a:r>
            <a:r>
              <a:rPr lang="en-US" sz="2400" dirty="0" smtClean="0"/>
              <a:t>declaration.</a:t>
            </a:r>
            <a:endParaRPr lang="en-US" sz="2400" dirty="0"/>
          </a:p>
          <a:p>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16</a:t>
            </a:fld>
            <a:endParaRPr lang="en-CA" dirty="0"/>
          </a:p>
        </p:txBody>
      </p:sp>
    </p:spTree>
    <p:extLst>
      <p:ext uri="{BB962C8B-B14F-4D97-AF65-F5344CB8AC3E}">
        <p14:creationId xmlns:p14="http://schemas.microsoft.com/office/powerpoint/2010/main" val="241153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Logbooks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17</a:t>
            </a:fld>
            <a:endParaRPr lang="en-CA" dirty="0"/>
          </a:p>
        </p:txBody>
      </p:sp>
      <p:pic>
        <p:nvPicPr>
          <p:cNvPr id="5" name="Picture 9">
            <a:extLst>
              <a:ext uri="{FF2B5EF4-FFF2-40B4-BE49-F238E27FC236}">
                <a16:creationId xmlns:a16="http://schemas.microsoft.com/office/drawing/2014/main" id="{CC742628-5A48-5049-8CB4-915F3B3F2F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150" y="914400"/>
            <a:ext cx="7109150" cy="49496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814AD42F-B5BC-C644-AA01-E9D2FC6834CE}"/>
              </a:ext>
            </a:extLst>
          </p:cNvPr>
          <p:cNvSpPr>
            <a:spLocks noChangeArrowheads="1"/>
          </p:cNvSpPr>
          <p:nvPr/>
        </p:nvSpPr>
        <p:spPr bwMode="auto">
          <a:xfrm rot="10800000" flipV="1">
            <a:off x="3865418" y="5873949"/>
            <a:ext cx="3444949" cy="24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(Image source: ICBC Drive Commercial Vehicle Manual)</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4431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out logbooks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18</a:t>
            </a:fld>
            <a:endParaRPr lang="en-CA" dirty="0"/>
          </a:p>
        </p:txBody>
      </p:sp>
      <p:sp>
        <p:nvSpPr>
          <p:cNvPr id="3" name="Content Placeholder 2"/>
          <p:cNvSpPr>
            <a:spLocks noGrp="1"/>
          </p:cNvSpPr>
          <p:nvPr>
            <p:ph sz="quarter" idx="11"/>
          </p:nvPr>
        </p:nvSpPr>
        <p:spPr>
          <a:xfrm>
            <a:off x="838201" y="1254369"/>
            <a:ext cx="10009908" cy="2174631"/>
          </a:xfrm>
        </p:spPr>
        <p:txBody>
          <a:bodyPr/>
          <a:lstStyle/>
          <a:p>
            <a:pPr marL="0" indent="0" algn="ctr">
              <a:buNone/>
            </a:pPr>
            <a:r>
              <a:rPr lang="en-US" sz="2400" u="sng" dirty="0" smtClean="0">
                <a:solidFill>
                  <a:srgbClr val="0563C1"/>
                </a:solidFill>
                <a:ea typeface="Times New Roman" panose="02020603050405020304" pitchFamily="18" charset="0"/>
                <a:cs typeface="Calibri" panose="020F0502020204030204" pitchFamily="34" charset="0"/>
                <a:hlinkClick r:id="rId3"/>
              </a:rPr>
              <a:t>https</a:t>
            </a:r>
            <a:r>
              <a:rPr lang="en-US" sz="2400" u="sng" dirty="0">
                <a:solidFill>
                  <a:srgbClr val="0563C1"/>
                </a:solidFill>
                <a:ea typeface="Times New Roman" panose="02020603050405020304" pitchFamily="18" charset="0"/>
                <a:cs typeface="Calibri" panose="020F0502020204030204" pitchFamily="34" charset="0"/>
                <a:hlinkClick r:id="rId3"/>
              </a:rPr>
              <a:t>://www.youtube.com/watch?v=iHZKNIpF5G4</a:t>
            </a:r>
            <a:r>
              <a:rPr lang="en-CA" sz="2400" dirty="0">
                <a:ea typeface="Times New Roman" panose="02020603050405020304" pitchFamily="18" charset="0"/>
                <a:cs typeface="Calibri" panose="020F0502020204030204" pitchFamily="34" charset="0"/>
              </a:rPr>
              <a:t> </a:t>
            </a:r>
            <a:endParaRPr lang="en-CA" sz="2400" dirty="0" smtClean="0">
              <a:ea typeface="Times New Roman" panose="02020603050405020304" pitchFamily="18" charset="0"/>
              <a:cs typeface="Calibri" panose="020F0502020204030204" pitchFamily="34" charset="0"/>
            </a:endParaRPr>
          </a:p>
          <a:p>
            <a:pPr marL="0" indent="0" algn="ctr">
              <a:buNone/>
            </a:pPr>
            <a:endParaRPr lang="en-CA" sz="2400" dirty="0">
              <a:ea typeface="DengXian" panose="02010600030101010101" pitchFamily="2" charset="-122"/>
              <a:cs typeface="Arial" panose="020B0604020202020204" pitchFamily="34" charset="0"/>
            </a:endParaRPr>
          </a:p>
          <a:p>
            <a:pPr marL="0" indent="0" algn="ctr">
              <a:buNone/>
            </a:pPr>
            <a:r>
              <a:rPr lang="en-US" sz="2800" dirty="0"/>
              <a:t>YouTube video</a:t>
            </a:r>
          </a:p>
          <a:p>
            <a:pPr marL="0" indent="0" algn="ctr">
              <a:buNone/>
            </a:pPr>
            <a:r>
              <a:rPr lang="en-US" sz="2800" dirty="0"/>
              <a:t>A basic introduction to filling out log books (8:04)  </a:t>
            </a:r>
          </a:p>
          <a:p>
            <a:pPr algn="ctr"/>
            <a:endParaRPr lang="en-CA" dirty="0"/>
          </a:p>
        </p:txBody>
      </p:sp>
      <p:sp>
        <p:nvSpPr>
          <p:cNvPr id="7" name="Content Placeholder 2"/>
          <p:cNvSpPr txBox="1">
            <a:spLocks/>
          </p:cNvSpPr>
          <p:nvPr/>
        </p:nvSpPr>
        <p:spPr>
          <a:xfrm>
            <a:off x="1129146" y="3952203"/>
            <a:ext cx="10515600" cy="1556238"/>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0" algn="ctr">
              <a:spcAft>
                <a:spcPts val="0"/>
              </a:spcAft>
              <a:buNone/>
            </a:pPr>
            <a:endParaRPr lang="en-CA" sz="2800" dirty="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231756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3" y="427196"/>
            <a:ext cx="10744200" cy="466437"/>
          </a:xfrm>
        </p:spPr>
        <p:txBody>
          <a:bodyPr/>
          <a:lstStyle/>
          <a:p>
            <a:r>
              <a:rPr lang="en-US" dirty="0" smtClean="0"/>
              <a:t>Logbook activity </a:t>
            </a:r>
            <a:endParaRPr lang="en-CA" dirty="0"/>
          </a:p>
        </p:txBody>
      </p:sp>
      <p:sp>
        <p:nvSpPr>
          <p:cNvPr id="3" name="Content Placeholder 2"/>
          <p:cNvSpPr>
            <a:spLocks noGrp="1"/>
          </p:cNvSpPr>
          <p:nvPr>
            <p:ph sz="quarter" idx="11"/>
          </p:nvPr>
        </p:nvSpPr>
        <p:spPr/>
        <p:txBody>
          <a:bodyPr/>
          <a:lstStyle/>
          <a:p>
            <a:endParaRPr lang="en-US" dirty="0"/>
          </a:p>
          <a:p>
            <a:r>
              <a:rPr lang="en-US" dirty="0" smtClean="0"/>
              <a:t>Complete your assigned logbook activities</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19</a:t>
            </a:fld>
            <a:endParaRPr lang="en-CA" dirty="0"/>
          </a:p>
        </p:txBody>
      </p:sp>
    </p:spTree>
    <p:extLst>
      <p:ext uri="{BB962C8B-B14F-4D97-AF65-F5344CB8AC3E}">
        <p14:creationId xmlns:p14="http://schemas.microsoft.com/office/powerpoint/2010/main" val="4117105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47963"/>
            <a:ext cx="10709564" cy="466437"/>
          </a:xfrm>
        </p:spPr>
        <p:txBody>
          <a:bodyPr/>
          <a:lstStyle/>
          <a:p>
            <a:r>
              <a:rPr lang="en-US" dirty="0" smtClean="0"/>
              <a:t>Lesson overview </a:t>
            </a:r>
            <a:endParaRPr lang="en-CA" dirty="0"/>
          </a:p>
        </p:txBody>
      </p:sp>
      <p:sp>
        <p:nvSpPr>
          <p:cNvPr id="3" name="Content Placeholder 2"/>
          <p:cNvSpPr>
            <a:spLocks noGrp="1"/>
          </p:cNvSpPr>
          <p:nvPr>
            <p:ph sz="quarter" idx="11"/>
          </p:nvPr>
        </p:nvSpPr>
        <p:spPr>
          <a:xfrm>
            <a:off x="838202" y="1254370"/>
            <a:ext cx="4959926" cy="3691704"/>
          </a:xfrm>
        </p:spPr>
        <p:txBody>
          <a:bodyPr/>
          <a:lstStyle/>
          <a:p>
            <a:pPr marL="285750" lvl="0" indent="-285750"/>
            <a:r>
              <a:rPr lang="en-US" sz="2400" dirty="0"/>
              <a:t>On-duty and off duty time</a:t>
            </a:r>
          </a:p>
          <a:p>
            <a:pPr marL="285750" lvl="0" indent="-285750"/>
            <a:r>
              <a:rPr lang="en-US" sz="2400" dirty="0"/>
              <a:t>Daily limits and cycles</a:t>
            </a:r>
          </a:p>
          <a:p>
            <a:pPr marL="285750" lvl="0" indent="-285750"/>
            <a:r>
              <a:rPr lang="en-US" sz="2400" dirty="0"/>
              <a:t>Deferring off duty time</a:t>
            </a:r>
          </a:p>
          <a:p>
            <a:pPr marL="285750" lvl="0" indent="-285750"/>
            <a:r>
              <a:rPr lang="en-US" sz="2400" dirty="0"/>
              <a:t>Sleeper berth time</a:t>
            </a:r>
          </a:p>
          <a:p>
            <a:pPr marL="285750" lvl="0" indent="-285750"/>
            <a:r>
              <a:rPr lang="en-US" sz="2400" dirty="0"/>
              <a:t>Personal use </a:t>
            </a:r>
            <a:r>
              <a:rPr lang="en-US" sz="2400" dirty="0" smtClean="0"/>
              <a:t>exemptions</a:t>
            </a:r>
          </a:p>
          <a:p>
            <a:pPr marL="285750" indent="-285750"/>
            <a:r>
              <a:rPr lang="en-US" sz="2400" dirty="0"/>
              <a:t>Logbooks</a:t>
            </a:r>
          </a:p>
          <a:p>
            <a:pPr marL="285750" lvl="0" indent="-285750"/>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a:t>
            </a:fld>
            <a:endParaRPr lang="en-CA" dirty="0"/>
          </a:p>
        </p:txBody>
      </p:sp>
      <p:sp>
        <p:nvSpPr>
          <p:cNvPr id="5" name="Content Placeholder 2"/>
          <p:cNvSpPr txBox="1">
            <a:spLocks/>
          </p:cNvSpPr>
          <p:nvPr/>
        </p:nvSpPr>
        <p:spPr>
          <a:xfrm>
            <a:off x="5418826" y="1254370"/>
            <a:ext cx="4959926" cy="3691704"/>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Operating with 160 km of home terminal</a:t>
            </a:r>
          </a:p>
          <a:p>
            <a:r>
              <a:rPr lang="en-US" sz="2400" dirty="0" smtClean="0"/>
              <a:t>Driving into the U.S.</a:t>
            </a:r>
          </a:p>
          <a:p>
            <a:r>
              <a:rPr lang="en-US" sz="2400" dirty="0" smtClean="0"/>
              <a:t>Emergency and adverse conditions</a:t>
            </a:r>
          </a:p>
          <a:p>
            <a:r>
              <a:rPr lang="en-US" sz="2400" dirty="0" smtClean="0"/>
              <a:t>Electronic log devices (ELDs)</a:t>
            </a:r>
          </a:p>
          <a:p>
            <a:endParaRPr lang="en-CA" dirty="0"/>
          </a:p>
        </p:txBody>
      </p:sp>
    </p:spTree>
    <p:extLst>
      <p:ext uri="{BB962C8B-B14F-4D97-AF65-F5344CB8AC3E}">
        <p14:creationId xmlns:p14="http://schemas.microsoft.com/office/powerpoint/2010/main" val="2764489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1" y="427196"/>
            <a:ext cx="10744200" cy="466437"/>
          </a:xfrm>
        </p:spPr>
        <p:txBody>
          <a:bodyPr>
            <a:normAutofit/>
          </a:bodyPr>
          <a:lstStyle/>
          <a:p>
            <a:r>
              <a:rPr lang="en-US" dirty="0" smtClean="0"/>
              <a:t>Electronic Logging Devices (EDLs)</a:t>
            </a:r>
            <a:endParaRPr lang="en-CA" dirty="0"/>
          </a:p>
        </p:txBody>
      </p:sp>
      <p:sp>
        <p:nvSpPr>
          <p:cNvPr id="3" name="Content Placeholder 2"/>
          <p:cNvSpPr>
            <a:spLocks noGrp="1"/>
          </p:cNvSpPr>
          <p:nvPr>
            <p:ph sz="quarter" idx="11"/>
          </p:nvPr>
        </p:nvSpPr>
        <p:spPr/>
        <p:txBody>
          <a:bodyPr/>
          <a:lstStyle/>
          <a:p>
            <a:pPr marL="0" indent="0">
              <a:buNone/>
            </a:pPr>
            <a:endParaRPr lang="en-US" sz="2400" dirty="0"/>
          </a:p>
          <a:p>
            <a:endParaRPr lang="en-US" sz="2400" dirty="0"/>
          </a:p>
          <a:p>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20</a:t>
            </a:fld>
            <a:endParaRPr lang="en-CA" dirty="0"/>
          </a:p>
        </p:txBody>
      </p:sp>
      <p:pic>
        <p:nvPicPr>
          <p:cNvPr id="5" name="Picture 4"/>
          <p:cNvPicPr>
            <a:picLocks noChangeAspect="1"/>
          </p:cNvPicPr>
          <p:nvPr/>
        </p:nvPicPr>
        <p:blipFill>
          <a:blip r:embed="rId3"/>
          <a:stretch>
            <a:fillRect/>
          </a:stretch>
        </p:blipFill>
        <p:spPr>
          <a:xfrm>
            <a:off x="3547232" y="1344058"/>
            <a:ext cx="5097538" cy="3893954"/>
          </a:xfrm>
          <a:prstGeom prst="rect">
            <a:avLst/>
          </a:prstGeom>
        </p:spPr>
      </p:pic>
    </p:spTree>
    <p:extLst>
      <p:ext uri="{BB962C8B-B14F-4D97-AF65-F5344CB8AC3E}">
        <p14:creationId xmlns:p14="http://schemas.microsoft.com/office/powerpoint/2010/main" val="2802681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7963"/>
            <a:ext cx="10744200" cy="466437"/>
          </a:xfrm>
        </p:spPr>
        <p:txBody>
          <a:bodyPr/>
          <a:lstStyle/>
          <a:p>
            <a:r>
              <a:rPr lang="en-US" dirty="0"/>
              <a:t>Drivers operating within 160 km of home terminal </a:t>
            </a:r>
            <a:endParaRPr lang="en-CA" dirty="0"/>
          </a:p>
        </p:txBody>
      </p:sp>
      <p:sp>
        <p:nvSpPr>
          <p:cNvPr id="3" name="Content Placeholder 2"/>
          <p:cNvSpPr>
            <a:spLocks noGrp="1"/>
          </p:cNvSpPr>
          <p:nvPr>
            <p:ph sz="quarter" idx="11"/>
          </p:nvPr>
        </p:nvSpPr>
        <p:spPr/>
        <p:txBody>
          <a:bodyPr/>
          <a:lstStyle/>
          <a:p>
            <a:pPr marL="0" indent="0">
              <a:buNone/>
            </a:pPr>
            <a:r>
              <a:rPr lang="en-US" sz="2400" dirty="0"/>
              <a:t>You aren’t required to keep logbooks if: </a:t>
            </a:r>
            <a:endParaRPr lang="en-US" sz="2400" dirty="0" smtClean="0"/>
          </a:p>
          <a:p>
            <a:pPr marL="0" indent="0">
              <a:buNone/>
            </a:pPr>
            <a:endParaRPr lang="en-US" sz="2400" dirty="0"/>
          </a:p>
          <a:p>
            <a:r>
              <a:rPr lang="en-US" sz="2400" dirty="0"/>
              <a:t>you operate a commercial vehicle within a radius of 160 km of the home </a:t>
            </a:r>
            <a:r>
              <a:rPr lang="en-US" sz="2400" dirty="0" smtClean="0"/>
              <a:t>terminal, </a:t>
            </a:r>
            <a:endParaRPr lang="en-US" sz="2400" dirty="0"/>
          </a:p>
          <a:p>
            <a:r>
              <a:rPr lang="en-US" sz="2400" dirty="0"/>
              <a:t>you return to the home terminal each day to begin a minimum of eight consecutive hours of off-duty </a:t>
            </a:r>
            <a:r>
              <a:rPr lang="en-US" sz="2400" dirty="0" smtClean="0"/>
              <a:t>time, </a:t>
            </a:r>
            <a:endParaRPr lang="en-US" sz="2400" dirty="0"/>
          </a:p>
          <a:p>
            <a:r>
              <a:rPr lang="en-US" sz="2400" dirty="0"/>
              <a:t>you’re not driving under a permit issued under these regulations, and </a:t>
            </a:r>
          </a:p>
          <a:p>
            <a:r>
              <a:rPr lang="en-US" sz="2400" dirty="0"/>
              <a:t>you maintain accurate and legible </a:t>
            </a:r>
            <a:r>
              <a:rPr lang="en-US" sz="2400" dirty="0" smtClean="0"/>
              <a:t>records. </a:t>
            </a:r>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21</a:t>
            </a:fld>
            <a:endParaRPr lang="en-CA" dirty="0"/>
          </a:p>
        </p:txBody>
      </p:sp>
    </p:spTree>
    <p:extLst>
      <p:ext uri="{BB962C8B-B14F-4D97-AF65-F5344CB8AC3E}">
        <p14:creationId xmlns:p14="http://schemas.microsoft.com/office/powerpoint/2010/main" val="1626604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Ferries</a:t>
            </a:r>
            <a:endParaRPr lang="en-CA" dirty="0"/>
          </a:p>
        </p:txBody>
      </p:sp>
      <p:sp>
        <p:nvSpPr>
          <p:cNvPr id="3" name="Content Placeholder 2"/>
          <p:cNvSpPr>
            <a:spLocks noGrp="1"/>
          </p:cNvSpPr>
          <p:nvPr>
            <p:ph sz="quarter" idx="11"/>
          </p:nvPr>
        </p:nvSpPr>
        <p:spPr/>
        <p:txBody>
          <a:bodyPr/>
          <a:lstStyle/>
          <a:p>
            <a:pPr marL="0" indent="0">
              <a:buNone/>
            </a:pPr>
            <a:r>
              <a:rPr lang="en-US" sz="2400" dirty="0"/>
              <a:t>If ferry crossing takes more than 5 hours, driver is not required to take the mandatory 8 consecutive hours of off-duty time if</a:t>
            </a:r>
            <a:r>
              <a:rPr lang="en-US" sz="2400" dirty="0" smtClean="0"/>
              <a:t>:</a:t>
            </a:r>
          </a:p>
          <a:p>
            <a:r>
              <a:rPr lang="en-US" sz="2400" dirty="0" smtClean="0"/>
              <a:t>the </a:t>
            </a:r>
            <a:r>
              <a:rPr lang="en-US" sz="2400" dirty="0"/>
              <a:t>time spent resting in a sleeper berth while waiting at the terminal to board the ferry, in rest accommodations on the ferry and at a rest stop that is no more than 25 km from the point of disembarkation from the ferry combine to total a minimum of 8 </a:t>
            </a:r>
            <a:r>
              <a:rPr lang="en-US" sz="2400" dirty="0" smtClean="0"/>
              <a:t>hours, </a:t>
            </a:r>
            <a:endParaRPr lang="en-US" sz="2400" dirty="0"/>
          </a:p>
          <a:p>
            <a:r>
              <a:rPr lang="en-US" sz="2400" dirty="0"/>
              <a:t>the hours are recorded in the daily log as off-duty time spent in a sleeper </a:t>
            </a:r>
            <a:r>
              <a:rPr lang="en-US" sz="2400" dirty="0" smtClean="0"/>
              <a:t>berth, </a:t>
            </a:r>
            <a:endParaRPr lang="en-US" sz="2400" dirty="0"/>
          </a:p>
          <a:p>
            <a:r>
              <a:rPr lang="en-US" sz="2400" dirty="0"/>
              <a:t>the driver retains the receipt for the crossing and rest accommodation </a:t>
            </a:r>
            <a:r>
              <a:rPr lang="en-US" sz="2400" dirty="0" smtClean="0"/>
              <a:t>fees, and</a:t>
            </a:r>
            <a:endParaRPr lang="en-US" sz="2400" dirty="0"/>
          </a:p>
          <a:p>
            <a:r>
              <a:rPr lang="en-US" sz="2400" dirty="0"/>
              <a:t>the supporting document coincides with the daily log entries.</a:t>
            </a:r>
          </a:p>
          <a:p>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22</a:t>
            </a:fld>
            <a:endParaRPr lang="en-CA" dirty="0"/>
          </a:p>
        </p:txBody>
      </p:sp>
    </p:spTree>
    <p:extLst>
      <p:ext uri="{BB962C8B-B14F-4D97-AF65-F5344CB8AC3E}">
        <p14:creationId xmlns:p14="http://schemas.microsoft.com/office/powerpoint/2010/main" val="3831914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north of the 60</a:t>
            </a:r>
            <a:r>
              <a:rPr lang="en-US" baseline="30000" dirty="0" smtClean="0"/>
              <a:t>th</a:t>
            </a:r>
            <a:r>
              <a:rPr lang="en-US" dirty="0" smtClean="0"/>
              <a:t> parallel</a:t>
            </a:r>
            <a:endParaRPr lang="en-CA" dirty="0"/>
          </a:p>
        </p:txBody>
      </p:sp>
      <p:sp>
        <p:nvSpPr>
          <p:cNvPr id="3" name="Content Placeholder 2"/>
          <p:cNvSpPr>
            <a:spLocks noGrp="1"/>
          </p:cNvSpPr>
          <p:nvPr>
            <p:ph sz="quarter" idx="11"/>
          </p:nvPr>
        </p:nvSpPr>
        <p:spPr>
          <a:xfrm>
            <a:off x="838201" y="1254369"/>
            <a:ext cx="10515600" cy="5120305"/>
          </a:xfrm>
        </p:spPr>
        <p:txBody>
          <a:bodyPr/>
          <a:lstStyle/>
          <a:p>
            <a:pPr marL="0" indent="0">
              <a:buNone/>
            </a:pPr>
            <a:r>
              <a:rPr lang="en-US" sz="2400" dirty="0"/>
              <a:t>If you operate in the Yukon, Northwest Territories or Nunavut: </a:t>
            </a:r>
          </a:p>
          <a:p>
            <a:endParaRPr lang="en-US" sz="2400" dirty="0"/>
          </a:p>
          <a:p>
            <a:r>
              <a:rPr lang="en-US" sz="2400" dirty="0"/>
              <a:t>you may drive a maximum of 15 </a:t>
            </a:r>
            <a:r>
              <a:rPr lang="en-US" sz="2400" dirty="0" smtClean="0"/>
              <a:t>hours, </a:t>
            </a:r>
            <a:endParaRPr lang="en-US" sz="2400" dirty="0"/>
          </a:p>
          <a:p>
            <a:r>
              <a:rPr lang="en-US" sz="2400" dirty="0"/>
              <a:t>you may not drive after 18 hours of on </a:t>
            </a:r>
            <a:r>
              <a:rPr lang="en-US" sz="2400" dirty="0" smtClean="0"/>
              <a:t>duty, and</a:t>
            </a:r>
            <a:endParaRPr lang="en-US" sz="2400" dirty="0"/>
          </a:p>
          <a:p>
            <a:r>
              <a:rPr lang="en-US" sz="2400" dirty="0"/>
              <a:t>must take at least eight consecutive hours of off duty after driving for 15 hours or 18 hours of on-duty </a:t>
            </a:r>
            <a:r>
              <a:rPr lang="en-US" sz="2400" dirty="0" smtClean="0"/>
              <a:t>time. </a:t>
            </a:r>
          </a:p>
          <a:p>
            <a:endParaRPr lang="en-US" sz="2400" dirty="0"/>
          </a:p>
          <a:p>
            <a:r>
              <a:rPr lang="en-US" sz="2400" dirty="0" smtClean="0"/>
              <a:t>Drivers </a:t>
            </a:r>
            <a:r>
              <a:rPr lang="en-US" sz="2400" dirty="0"/>
              <a:t>may choose one of two cycles: </a:t>
            </a:r>
          </a:p>
          <a:p>
            <a:pPr lvl="1"/>
            <a:r>
              <a:rPr lang="en-US" sz="2300" dirty="0"/>
              <a:t>Cycle1—80 hours of on-duty time in seven </a:t>
            </a:r>
            <a:r>
              <a:rPr lang="en-US" sz="2300" dirty="0" smtClean="0"/>
              <a:t>days. </a:t>
            </a:r>
            <a:endParaRPr lang="en-US" sz="2300" dirty="0"/>
          </a:p>
          <a:p>
            <a:pPr lvl="1"/>
            <a:r>
              <a:rPr lang="en-US" sz="2300" dirty="0"/>
              <a:t>Cycle2—120 hours of on-duty time in 14 days, and you must take 24 consecutive hours of off duty prior to accumulating 80 hours of on-duty </a:t>
            </a:r>
            <a:r>
              <a:rPr lang="en-US" sz="2300" dirty="0" smtClean="0"/>
              <a:t>time.</a:t>
            </a:r>
            <a:endParaRPr lang="en-US" sz="2300" dirty="0"/>
          </a:p>
          <a:p>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23</a:t>
            </a:fld>
            <a:endParaRPr lang="en-CA" dirty="0"/>
          </a:p>
        </p:txBody>
      </p:sp>
    </p:spTree>
    <p:extLst>
      <p:ext uri="{BB962C8B-B14F-4D97-AF65-F5344CB8AC3E}">
        <p14:creationId xmlns:p14="http://schemas.microsoft.com/office/powerpoint/2010/main" val="3462257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into the U.S.</a:t>
            </a:r>
            <a:endParaRPr lang="en-CA" dirty="0"/>
          </a:p>
        </p:txBody>
      </p:sp>
      <p:sp>
        <p:nvSpPr>
          <p:cNvPr id="3" name="Content Placeholder 2"/>
          <p:cNvSpPr>
            <a:spLocks noGrp="1"/>
          </p:cNvSpPr>
          <p:nvPr>
            <p:ph sz="quarter" idx="11"/>
          </p:nvPr>
        </p:nvSpPr>
        <p:spPr>
          <a:xfrm>
            <a:off x="838201" y="1254369"/>
            <a:ext cx="10103426" cy="4759569"/>
          </a:xfrm>
        </p:spPr>
        <p:txBody>
          <a:bodyPr/>
          <a:lstStyle/>
          <a:p>
            <a:pPr marL="0" indent="0">
              <a:buNone/>
            </a:pPr>
            <a:r>
              <a:rPr lang="en-US" sz="2000" dirty="0"/>
              <a:t>Canadians must obey U.S. regulations while operating in the U.S. </a:t>
            </a:r>
            <a:endParaRPr lang="en-US" sz="2000" dirty="0" smtClean="0"/>
          </a:p>
          <a:p>
            <a:pPr marL="0" indent="0">
              <a:buNone/>
            </a:pPr>
            <a:r>
              <a:rPr lang="en-US" sz="2000" dirty="0" smtClean="0"/>
              <a:t>You may: </a:t>
            </a:r>
          </a:p>
          <a:p>
            <a:r>
              <a:rPr lang="en-US" sz="2000" dirty="0" smtClean="0"/>
              <a:t>drive </a:t>
            </a:r>
            <a:r>
              <a:rPr lang="en-US" sz="2000" dirty="0"/>
              <a:t>for 11 hours after 10 hours of off-duty </a:t>
            </a:r>
            <a:r>
              <a:rPr lang="en-US" sz="2000" dirty="0" smtClean="0"/>
              <a:t>time </a:t>
            </a:r>
            <a:endParaRPr lang="en-US" sz="2000" dirty="0"/>
          </a:p>
          <a:p>
            <a:r>
              <a:rPr lang="en-US" sz="2000" dirty="0"/>
              <a:t>not drive beyond the 14th hour after coming on duty, following 10 hours off duty </a:t>
            </a:r>
          </a:p>
          <a:p>
            <a:r>
              <a:rPr lang="en-US" sz="2000" dirty="0"/>
              <a:t>work a maximum of: </a:t>
            </a:r>
          </a:p>
          <a:p>
            <a:pPr lvl="1"/>
            <a:r>
              <a:rPr lang="en-US" sz="1900" dirty="0"/>
              <a:t>60 hours of on-duty time in seven days, or </a:t>
            </a:r>
          </a:p>
          <a:p>
            <a:pPr lvl="1"/>
            <a:r>
              <a:rPr lang="en-US" sz="1900" dirty="0"/>
              <a:t>70 hours of on-duty time in eight days, or </a:t>
            </a:r>
          </a:p>
          <a:p>
            <a:pPr lvl="1"/>
            <a:r>
              <a:rPr lang="en-US" sz="1900" dirty="0"/>
              <a:t>The on-duty cycle may be restarted after at least 34 consecutive hours off duty </a:t>
            </a:r>
          </a:p>
          <a:p>
            <a:pPr marL="0" indent="0">
              <a:buNone/>
            </a:pPr>
            <a:r>
              <a:rPr lang="en-US" sz="2000" dirty="0" smtClean="0"/>
              <a:t>You </a:t>
            </a:r>
            <a:r>
              <a:rPr lang="en-US" sz="2000" dirty="0"/>
              <a:t>will have to participate in a drug and alcohol testing program administered by your employer. </a:t>
            </a:r>
          </a:p>
          <a:p>
            <a:pPr marL="0" indent="0">
              <a:buNone/>
            </a:pPr>
            <a:r>
              <a:rPr lang="en-US" sz="2000" dirty="0" smtClean="0"/>
              <a:t>You </a:t>
            </a:r>
            <a:r>
              <a:rPr lang="en-US" sz="2000" dirty="0"/>
              <a:t>must reset if running the 120 14-day cycle before crossing into the U.S.</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24</a:t>
            </a:fld>
            <a:endParaRPr lang="en-CA" dirty="0"/>
          </a:p>
        </p:txBody>
      </p:sp>
      <p:sp>
        <p:nvSpPr>
          <p:cNvPr id="5" name="Content Placeholder 2"/>
          <p:cNvSpPr txBox="1">
            <a:spLocks/>
          </p:cNvSpPr>
          <p:nvPr/>
        </p:nvSpPr>
        <p:spPr>
          <a:xfrm>
            <a:off x="6064793" y="1344424"/>
            <a:ext cx="5884717" cy="3622431"/>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3433295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Emergencies and adverse conditions </a:t>
            </a:r>
            <a:endParaRPr lang="en-CA" dirty="0"/>
          </a:p>
        </p:txBody>
      </p:sp>
      <p:sp>
        <p:nvSpPr>
          <p:cNvPr id="3" name="Content Placeholder 2"/>
          <p:cNvSpPr>
            <a:spLocks noGrp="1"/>
          </p:cNvSpPr>
          <p:nvPr>
            <p:ph sz="quarter" idx="11"/>
          </p:nvPr>
        </p:nvSpPr>
        <p:spPr>
          <a:xfrm>
            <a:off x="838201" y="1254369"/>
            <a:ext cx="10103426" cy="5042522"/>
          </a:xfrm>
        </p:spPr>
        <p:txBody>
          <a:bodyPr/>
          <a:lstStyle/>
          <a:p>
            <a:pPr marL="0" indent="0">
              <a:buNone/>
            </a:pPr>
            <a:r>
              <a:rPr lang="en-US" sz="2000" dirty="0">
                <a:solidFill>
                  <a:srgbClr val="000000"/>
                </a:solidFill>
                <a:latin typeface="+mn-lt"/>
              </a:rPr>
              <a:t>A driver who encounters adverse driving conditions may extend the permitted 13 hours of driving time and reduce the 2 hours of daily off-duty time by the amount of time needed to complete the trip if: </a:t>
            </a:r>
          </a:p>
          <a:p>
            <a:r>
              <a:rPr lang="en-US" sz="2000" dirty="0">
                <a:solidFill>
                  <a:srgbClr val="000000"/>
                </a:solidFill>
                <a:latin typeface="+mn-lt"/>
              </a:rPr>
              <a:t>The driving, on-duty and elapsed time in the elected cycle are not extended more than 2 </a:t>
            </a:r>
            <a:r>
              <a:rPr lang="en-US" sz="2000" dirty="0" smtClean="0">
                <a:solidFill>
                  <a:srgbClr val="000000"/>
                </a:solidFill>
                <a:latin typeface="+mn-lt"/>
              </a:rPr>
              <a:t>hours.</a:t>
            </a:r>
            <a:endParaRPr lang="en-US" sz="2000" dirty="0">
              <a:solidFill>
                <a:srgbClr val="000000"/>
              </a:solidFill>
              <a:latin typeface="+mn-lt"/>
            </a:endParaRPr>
          </a:p>
          <a:p>
            <a:r>
              <a:rPr lang="en-US" sz="2000" dirty="0">
                <a:solidFill>
                  <a:srgbClr val="000000"/>
                </a:solidFill>
                <a:latin typeface="+mn-lt"/>
              </a:rPr>
              <a:t>The driver still takes the required 8 consecutive hours of off-duty </a:t>
            </a:r>
            <a:r>
              <a:rPr lang="en-US" sz="2000" dirty="0" smtClean="0">
                <a:solidFill>
                  <a:srgbClr val="000000"/>
                </a:solidFill>
                <a:latin typeface="+mn-lt"/>
              </a:rPr>
              <a:t>time.</a:t>
            </a:r>
            <a:endParaRPr lang="en-US" sz="2000" dirty="0">
              <a:solidFill>
                <a:srgbClr val="000000"/>
              </a:solidFill>
              <a:latin typeface="+mn-lt"/>
            </a:endParaRPr>
          </a:p>
          <a:p>
            <a:r>
              <a:rPr lang="en-US" sz="2000" dirty="0">
                <a:solidFill>
                  <a:srgbClr val="000000"/>
                </a:solidFill>
                <a:latin typeface="+mn-lt"/>
              </a:rPr>
              <a:t>The trip could have been completed under normal driving conditions without the </a:t>
            </a:r>
            <a:r>
              <a:rPr lang="en-US" sz="2000" dirty="0" smtClean="0">
                <a:solidFill>
                  <a:srgbClr val="000000"/>
                </a:solidFill>
                <a:latin typeface="+mn-lt"/>
              </a:rPr>
              <a:t>reduction.</a:t>
            </a:r>
            <a:endParaRPr lang="en-US" sz="2000" dirty="0">
              <a:solidFill>
                <a:srgbClr val="000000"/>
              </a:solidFill>
              <a:latin typeface="+mn-lt"/>
            </a:endParaRPr>
          </a:p>
          <a:p>
            <a:r>
              <a:rPr lang="en-US" sz="2000" dirty="0">
                <a:solidFill>
                  <a:srgbClr val="000000"/>
                </a:solidFill>
                <a:latin typeface="+mn-lt"/>
              </a:rPr>
              <a:t>The adverse driving conditions were not known or could not have been reasonably known by a driver or carrier before the driver began </a:t>
            </a:r>
            <a:r>
              <a:rPr lang="en-US" sz="2000" dirty="0" smtClean="0">
                <a:solidFill>
                  <a:srgbClr val="000000"/>
                </a:solidFill>
                <a:latin typeface="+mn-lt"/>
              </a:rPr>
              <a:t>driving.</a:t>
            </a:r>
            <a:endParaRPr lang="en-US" sz="2000" dirty="0">
              <a:solidFill>
                <a:srgbClr val="000000"/>
              </a:solidFill>
              <a:latin typeface="+mn-lt"/>
            </a:endParaRP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25</a:t>
            </a:fld>
            <a:endParaRPr lang="en-CA" dirty="0"/>
          </a:p>
        </p:txBody>
      </p:sp>
    </p:spTree>
    <p:extLst>
      <p:ext uri="{BB962C8B-B14F-4D97-AF65-F5344CB8AC3E}">
        <p14:creationId xmlns:p14="http://schemas.microsoft.com/office/powerpoint/2010/main" val="1705572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monitoring </a:t>
            </a:r>
            <a:endParaRPr lang="en-CA" dirty="0"/>
          </a:p>
        </p:txBody>
      </p:sp>
      <p:sp>
        <p:nvSpPr>
          <p:cNvPr id="3" name="Content Placeholder 2"/>
          <p:cNvSpPr>
            <a:spLocks noGrp="1"/>
          </p:cNvSpPr>
          <p:nvPr>
            <p:ph sz="quarter" idx="11"/>
          </p:nvPr>
        </p:nvSpPr>
        <p:spPr>
          <a:xfrm>
            <a:off x="609600" y="1344942"/>
            <a:ext cx="10515600" cy="3933640"/>
          </a:xfrm>
        </p:spPr>
        <p:txBody>
          <a:bodyPr/>
          <a:lstStyle/>
          <a:p>
            <a:pPr marL="0" indent="0">
              <a:buNone/>
            </a:pPr>
            <a:r>
              <a:rPr lang="en-US" sz="2400" dirty="0"/>
              <a:t>Carriers must ensure their drivers are following hours of service laws. </a:t>
            </a:r>
            <a:endParaRPr lang="en-US" sz="2400" dirty="0" smtClean="0"/>
          </a:p>
          <a:p>
            <a:pPr marL="0" indent="0">
              <a:buNone/>
            </a:pPr>
            <a:endParaRPr lang="en-US" sz="2400" dirty="0" smtClean="0"/>
          </a:p>
          <a:p>
            <a:pPr marL="0" indent="0">
              <a:buNone/>
            </a:pPr>
            <a:r>
              <a:rPr lang="en-US" sz="2400" dirty="0" smtClean="0"/>
              <a:t>They </a:t>
            </a:r>
            <a:r>
              <a:rPr lang="en-US" sz="2400" dirty="0"/>
              <a:t>must: </a:t>
            </a:r>
          </a:p>
          <a:p>
            <a:r>
              <a:rPr lang="en-US" sz="2400" dirty="0"/>
              <a:t>Evaluate all drivers to ensure they are complying with the </a:t>
            </a:r>
            <a:r>
              <a:rPr lang="en-US" sz="2400" dirty="0" smtClean="0"/>
              <a:t>regulations.</a:t>
            </a:r>
            <a:endParaRPr lang="en-US" sz="2400" dirty="0"/>
          </a:p>
          <a:p>
            <a:r>
              <a:rPr lang="en-US" sz="2400" dirty="0"/>
              <a:t>Record the date(s) in which any violation(s) </a:t>
            </a:r>
            <a:r>
              <a:rPr lang="en-US" sz="2400" dirty="0" smtClean="0"/>
              <a:t>occurred.</a:t>
            </a:r>
            <a:endParaRPr lang="en-US" sz="2400" dirty="0"/>
          </a:p>
          <a:p>
            <a:r>
              <a:rPr lang="en-US" sz="2400" dirty="0"/>
              <a:t>Record the date of issuance to the driver of a notice of </a:t>
            </a:r>
            <a:r>
              <a:rPr lang="en-US" sz="2400" dirty="0" smtClean="0"/>
              <a:t>non-compliance.</a:t>
            </a:r>
            <a:endParaRPr lang="en-US" sz="2400" dirty="0"/>
          </a:p>
          <a:p>
            <a:r>
              <a:rPr lang="en-US" sz="2400" dirty="0"/>
              <a:t>Record any actions taken with the driver. </a:t>
            </a:r>
          </a:p>
        </p:txBody>
      </p:sp>
      <p:sp>
        <p:nvSpPr>
          <p:cNvPr id="4" name="Slide Number Placeholder 3"/>
          <p:cNvSpPr>
            <a:spLocks noGrp="1"/>
          </p:cNvSpPr>
          <p:nvPr>
            <p:ph type="sldNum" sz="quarter" idx="12"/>
          </p:nvPr>
        </p:nvSpPr>
        <p:spPr/>
        <p:txBody>
          <a:bodyPr/>
          <a:lstStyle/>
          <a:p>
            <a:fld id="{0FF33D2E-B4E6-4FF6-99DC-91C411C64D6C}" type="slidenum">
              <a:rPr lang="en-CA" smtClean="0"/>
              <a:t>26</a:t>
            </a:fld>
            <a:endParaRPr lang="en-CA" dirty="0"/>
          </a:p>
        </p:txBody>
      </p:sp>
    </p:spTree>
    <p:extLst>
      <p:ext uri="{BB962C8B-B14F-4D97-AF65-F5344CB8AC3E}">
        <p14:creationId xmlns:p14="http://schemas.microsoft.com/office/powerpoint/2010/main" val="3472002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 </a:t>
            </a:r>
            <a:endParaRPr lang="en-CA" dirty="0"/>
          </a:p>
        </p:txBody>
      </p:sp>
      <p:sp>
        <p:nvSpPr>
          <p:cNvPr id="3" name="Content Placeholder 2"/>
          <p:cNvSpPr>
            <a:spLocks noGrp="1"/>
          </p:cNvSpPr>
          <p:nvPr>
            <p:ph sz="quarter" idx="11"/>
          </p:nvPr>
        </p:nvSpPr>
        <p:spPr>
          <a:xfrm>
            <a:off x="838201" y="1254370"/>
            <a:ext cx="10515600" cy="1249840"/>
          </a:xfrm>
        </p:spPr>
        <p:txBody>
          <a:bodyPr/>
          <a:lstStyle/>
          <a:p>
            <a:pPr marL="0" indent="0">
              <a:buNone/>
            </a:pPr>
            <a:r>
              <a:rPr lang="en-US" sz="2400" dirty="0"/>
              <a:t>P</a:t>
            </a:r>
            <a:r>
              <a:rPr lang="en-US" sz="2400" dirty="0" smtClean="0"/>
              <a:t>lease </a:t>
            </a:r>
            <a:r>
              <a:rPr lang="en-US" sz="2400" dirty="0"/>
              <a:t>complete the review questions in your </a:t>
            </a:r>
            <a:r>
              <a:rPr lang="en-US" sz="2400" dirty="0" smtClean="0"/>
              <a:t>workbook.</a:t>
            </a:r>
            <a:r>
              <a:rPr lang="en-GB" sz="2400" dirty="0" smtClean="0"/>
              <a:t> </a:t>
            </a:r>
            <a:endParaRPr lang="en-CA" sz="2400" dirty="0"/>
          </a:p>
          <a:p>
            <a:pPr marL="0" indent="0">
              <a:buNone/>
            </a:pPr>
            <a:endParaRPr lang="en-US" sz="2400" dirty="0"/>
          </a:p>
          <a:p>
            <a:pPr marL="0" indent="0">
              <a:buNone/>
            </a:pPr>
            <a:r>
              <a:rPr lang="en-US" sz="2400" dirty="0" smtClean="0"/>
              <a:t> </a:t>
            </a:r>
            <a:endParaRPr lang="en-CA"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27</a:t>
            </a:fld>
            <a:endParaRPr lang="en-CA"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2200" y="2209223"/>
            <a:ext cx="4025900" cy="3023636"/>
          </a:xfrm>
          <a:prstGeom prst="roundRect">
            <a:avLst/>
          </a:prstGeom>
        </p:spPr>
      </p:pic>
    </p:spTree>
    <p:extLst>
      <p:ext uri="{BB962C8B-B14F-4D97-AF65-F5344CB8AC3E}">
        <p14:creationId xmlns:p14="http://schemas.microsoft.com/office/powerpoint/2010/main" val="369968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of compliance </a:t>
            </a:r>
            <a:endParaRPr lang="en-CA" dirty="0"/>
          </a:p>
        </p:txBody>
      </p:sp>
      <p:sp>
        <p:nvSpPr>
          <p:cNvPr id="3" name="Content Placeholder 2"/>
          <p:cNvSpPr>
            <a:spLocks noGrp="1"/>
          </p:cNvSpPr>
          <p:nvPr>
            <p:ph sz="quarter" idx="11"/>
          </p:nvPr>
        </p:nvSpPr>
        <p:spPr/>
        <p:txBody>
          <a:bodyPr/>
          <a:lstStyle/>
          <a:p>
            <a:pPr marL="0" indent="0">
              <a:buNone/>
            </a:pPr>
            <a:r>
              <a:rPr lang="en-US" sz="2400" dirty="0"/>
              <a:t>In your groups, read through and discuss the crash </a:t>
            </a:r>
            <a:r>
              <a:rPr lang="en-US" sz="2400" dirty="0" smtClean="0"/>
              <a:t>scenarios provided. </a:t>
            </a:r>
            <a:endParaRPr lang="en-US" sz="2400" dirty="0"/>
          </a:p>
          <a:p>
            <a:pPr marL="0" indent="0">
              <a:buNone/>
            </a:pPr>
            <a:endParaRPr lang="en-US" sz="2400" dirty="0"/>
          </a:p>
          <a:p>
            <a:pPr marL="0" indent="0">
              <a:buNone/>
            </a:pPr>
            <a:r>
              <a:rPr lang="en-US" sz="2400" dirty="0" smtClean="0"/>
              <a:t>Scenario </a:t>
            </a:r>
            <a:r>
              <a:rPr lang="en-US" sz="2400" dirty="0"/>
              <a:t>discussion questions:</a:t>
            </a:r>
          </a:p>
          <a:p>
            <a:pPr marL="0" indent="0">
              <a:buNone/>
            </a:pPr>
            <a:endParaRPr lang="en-US" sz="2400" dirty="0"/>
          </a:p>
          <a:p>
            <a:r>
              <a:rPr lang="en-US" sz="2400" dirty="0"/>
              <a:t>Do you think the sentencing was fair?</a:t>
            </a:r>
          </a:p>
          <a:p>
            <a:r>
              <a:rPr lang="en-US" sz="2400" dirty="0"/>
              <a:t>Are you aware of truck drivers doctoring log books or being asked to by an employer?</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a:t>
            </a:fld>
            <a:endParaRPr lang="en-CA" dirty="0"/>
          </a:p>
        </p:txBody>
      </p:sp>
    </p:spTree>
    <p:extLst>
      <p:ext uri="{BB962C8B-B14F-4D97-AF65-F5344CB8AC3E}">
        <p14:creationId xmlns:p14="http://schemas.microsoft.com/office/powerpoint/2010/main" val="61323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Tampering</a:t>
            </a:r>
            <a:endParaRPr lang="en-CA" dirty="0"/>
          </a:p>
        </p:txBody>
      </p:sp>
      <p:sp>
        <p:nvSpPr>
          <p:cNvPr id="3" name="Content Placeholder 2"/>
          <p:cNvSpPr>
            <a:spLocks noGrp="1"/>
          </p:cNvSpPr>
          <p:nvPr>
            <p:ph sz="quarter" idx="11"/>
          </p:nvPr>
        </p:nvSpPr>
        <p:spPr/>
        <p:txBody>
          <a:bodyPr/>
          <a:lstStyle/>
          <a:p>
            <a:r>
              <a:rPr lang="en-US" sz="2400" dirty="0"/>
              <a:t>Illegal </a:t>
            </a:r>
          </a:p>
          <a:p>
            <a:r>
              <a:rPr lang="en-US" sz="2400" dirty="0"/>
              <a:t>Companies responsibility</a:t>
            </a:r>
          </a:p>
          <a:p>
            <a:r>
              <a:rPr lang="en-US" sz="2400" dirty="0"/>
              <a:t>Driver responsible to sign and confirm all is accurate</a:t>
            </a:r>
          </a:p>
          <a:p>
            <a:r>
              <a:rPr lang="en-US" sz="2400" dirty="0"/>
              <a:t>Could be a out of service penalty </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4</a:t>
            </a:fld>
            <a:endParaRPr lang="en-CA" dirty="0"/>
          </a:p>
        </p:txBody>
      </p:sp>
    </p:spTree>
    <p:extLst>
      <p:ext uri="{BB962C8B-B14F-4D97-AF65-F5344CB8AC3E}">
        <p14:creationId xmlns:p14="http://schemas.microsoft.com/office/powerpoint/2010/main" val="398672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a:t>
            </a:r>
            <a:endParaRPr lang="en-CA" dirty="0"/>
          </a:p>
        </p:txBody>
      </p:sp>
      <p:sp>
        <p:nvSpPr>
          <p:cNvPr id="3" name="Content Placeholder 2"/>
          <p:cNvSpPr>
            <a:spLocks noGrp="1"/>
          </p:cNvSpPr>
          <p:nvPr>
            <p:ph sz="quarter" idx="11"/>
          </p:nvPr>
        </p:nvSpPr>
        <p:spPr>
          <a:xfrm>
            <a:off x="6324601" y="1496371"/>
            <a:ext cx="3505199" cy="3169148"/>
          </a:xfrm>
        </p:spPr>
        <p:txBody>
          <a:bodyPr/>
          <a:lstStyle/>
          <a:p>
            <a:r>
              <a:rPr lang="en-CA" sz="2400" dirty="0"/>
              <a:t>Convictions</a:t>
            </a:r>
          </a:p>
          <a:p>
            <a:endParaRPr lang="en-CA" sz="2400" dirty="0"/>
          </a:p>
          <a:p>
            <a:r>
              <a:rPr lang="en-CA" sz="2400" dirty="0"/>
              <a:t> $5,000.00 </a:t>
            </a:r>
          </a:p>
          <a:p>
            <a:endParaRPr lang="en-CA" sz="2400" dirty="0"/>
          </a:p>
          <a:p>
            <a:r>
              <a:rPr lang="en-CA" sz="2400" dirty="0"/>
              <a:t> $25,000.00</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5</a:t>
            </a:fld>
            <a:endParaRPr lang="en-CA"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29442" y="1496371"/>
            <a:ext cx="4219749" cy="2818725"/>
          </a:xfrm>
          <a:prstGeom prst="rect">
            <a:avLst/>
          </a:prstGeom>
        </p:spPr>
      </p:pic>
    </p:spTree>
    <p:extLst>
      <p:ext uri="{BB962C8B-B14F-4D97-AF65-F5344CB8AC3E}">
        <p14:creationId xmlns:p14="http://schemas.microsoft.com/office/powerpoint/2010/main" val="274877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service violations </a:t>
            </a:r>
            <a:endParaRPr lang="en-CA" dirty="0"/>
          </a:p>
        </p:txBody>
      </p:sp>
      <p:sp>
        <p:nvSpPr>
          <p:cNvPr id="3" name="Content Placeholder 2"/>
          <p:cNvSpPr>
            <a:spLocks noGrp="1"/>
          </p:cNvSpPr>
          <p:nvPr>
            <p:ph sz="quarter" idx="11"/>
          </p:nvPr>
        </p:nvSpPr>
        <p:spPr>
          <a:xfrm>
            <a:off x="848592" y="1514142"/>
            <a:ext cx="5126181" cy="4759569"/>
          </a:xfrm>
        </p:spPr>
        <p:txBody>
          <a:bodyPr/>
          <a:lstStyle/>
          <a:p>
            <a:r>
              <a:rPr lang="en-US" sz="2400" dirty="0"/>
              <a:t>Peace officers</a:t>
            </a:r>
          </a:p>
          <a:p>
            <a:endParaRPr lang="en-US" sz="2400" dirty="0"/>
          </a:p>
          <a:p>
            <a:r>
              <a:rPr lang="en-US" sz="2400" dirty="0" smtClean="0"/>
              <a:t>Can </a:t>
            </a:r>
            <a:r>
              <a:rPr lang="en-US" sz="2400" dirty="0"/>
              <a:t>be pulled off the road</a:t>
            </a:r>
          </a:p>
          <a:p>
            <a:endParaRPr lang="en-US" sz="2400" dirty="0"/>
          </a:p>
          <a:p>
            <a:r>
              <a:rPr lang="en-US" sz="2400" dirty="0" smtClean="0"/>
              <a:t>Administrative </a:t>
            </a:r>
            <a:r>
              <a:rPr lang="en-US" sz="2400" dirty="0"/>
              <a:t>penalties</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6</a:t>
            </a:fld>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773" y="1514142"/>
            <a:ext cx="5074805" cy="3380870"/>
          </a:xfrm>
          <a:prstGeom prst="roundRect">
            <a:avLst/>
          </a:prstGeom>
        </p:spPr>
      </p:pic>
    </p:spTree>
    <p:extLst>
      <p:ext uri="{BB962C8B-B14F-4D97-AF65-F5344CB8AC3E}">
        <p14:creationId xmlns:p14="http://schemas.microsoft.com/office/powerpoint/2010/main" val="30716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7963"/>
            <a:ext cx="10744200" cy="1744394"/>
          </a:xfrm>
        </p:spPr>
        <p:txBody>
          <a:bodyPr>
            <a:normAutofit/>
          </a:bodyPr>
          <a:lstStyle/>
          <a:p>
            <a:r>
              <a:rPr lang="en-US" dirty="0" smtClean="0"/>
              <a:t/>
            </a:r>
            <a:br>
              <a:rPr lang="en-US" dirty="0" smtClean="0"/>
            </a:br>
            <a:r>
              <a:rPr lang="en-US" sz="3100" dirty="0" smtClean="0"/>
              <a:t>Hours of service time restrictions</a:t>
            </a:r>
            <a:br>
              <a:rPr lang="en-US" sz="3100" dirty="0" smtClean="0"/>
            </a:br>
            <a:r>
              <a:rPr lang="en-US" sz="3100" dirty="0" smtClean="0"/>
              <a:t/>
            </a:r>
            <a:br>
              <a:rPr lang="en-US" sz="3100" dirty="0" smtClean="0"/>
            </a:br>
            <a:r>
              <a:rPr lang="en-US" sz="3100" dirty="0" smtClean="0"/>
              <a:t>On-duty time </a:t>
            </a:r>
            <a:endParaRPr lang="en-CA" sz="3100" dirty="0"/>
          </a:p>
        </p:txBody>
      </p:sp>
      <p:sp>
        <p:nvSpPr>
          <p:cNvPr id="3" name="Content Placeholder 2"/>
          <p:cNvSpPr>
            <a:spLocks noGrp="1"/>
          </p:cNvSpPr>
          <p:nvPr>
            <p:ph sz="quarter" idx="11"/>
          </p:nvPr>
        </p:nvSpPr>
        <p:spPr>
          <a:xfrm>
            <a:off x="893286" y="2730630"/>
            <a:ext cx="10515600" cy="2070722"/>
          </a:xfrm>
        </p:spPr>
        <p:txBody>
          <a:bodyPr/>
          <a:lstStyle/>
          <a:p>
            <a:pPr marL="0" indent="0">
              <a:buNone/>
            </a:pPr>
            <a:r>
              <a:rPr lang="en-US" sz="2400" dirty="0"/>
              <a:t>On-duty time is the period when you begin work or when a carrier requires you to be ready to start work. </a:t>
            </a:r>
          </a:p>
          <a:p>
            <a:pPr marL="0" indent="0">
              <a:buNone/>
            </a:pPr>
            <a:endParaRPr lang="en-US" sz="2400" dirty="0"/>
          </a:p>
          <a:p>
            <a:pPr marL="0" indent="0">
              <a:buNone/>
            </a:pPr>
            <a:r>
              <a:rPr lang="en-US" sz="2400" dirty="0"/>
              <a:t>On-duty time ends when you stop work. </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7</a:t>
            </a:fld>
            <a:endParaRPr lang="en-CA" dirty="0"/>
          </a:p>
        </p:txBody>
      </p:sp>
    </p:spTree>
    <p:extLst>
      <p:ext uri="{BB962C8B-B14F-4D97-AF65-F5344CB8AC3E}">
        <p14:creationId xmlns:p14="http://schemas.microsoft.com/office/powerpoint/2010/main" val="1481462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Off-duty time </a:t>
            </a:r>
            <a:endParaRPr lang="en-CA" dirty="0"/>
          </a:p>
        </p:txBody>
      </p:sp>
      <p:sp>
        <p:nvSpPr>
          <p:cNvPr id="3" name="Content Placeholder 2"/>
          <p:cNvSpPr>
            <a:spLocks noGrp="1"/>
          </p:cNvSpPr>
          <p:nvPr>
            <p:ph sz="quarter" idx="11"/>
          </p:nvPr>
        </p:nvSpPr>
        <p:spPr/>
        <p:txBody>
          <a:bodyPr/>
          <a:lstStyle/>
          <a:p>
            <a:pPr marL="0" indent="0">
              <a:buNone/>
            </a:pPr>
            <a:r>
              <a:rPr lang="en-US" sz="2400" dirty="0"/>
              <a:t>It’s important that you get enough rest every day. </a:t>
            </a:r>
            <a:endParaRPr lang="en-US" sz="2400" dirty="0" smtClean="0"/>
          </a:p>
          <a:p>
            <a:pPr marL="0" indent="0">
              <a:buNone/>
            </a:pPr>
            <a:endParaRPr lang="en-US" sz="2400" dirty="0" smtClean="0"/>
          </a:p>
          <a:p>
            <a:pPr marL="0" indent="0">
              <a:buNone/>
            </a:pPr>
            <a:r>
              <a:rPr lang="en-US" sz="2400" dirty="0" smtClean="0"/>
              <a:t>Off-duty </a:t>
            </a:r>
            <a:r>
              <a:rPr lang="en-US" sz="2400" dirty="0"/>
              <a:t>regulations protect you and everyone else who shares the road with you. </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8</a:t>
            </a:fld>
            <a:endParaRPr lang="en-CA" dirty="0"/>
          </a:p>
        </p:txBody>
      </p:sp>
    </p:spTree>
    <p:extLst>
      <p:ext uri="{BB962C8B-B14F-4D97-AF65-F5344CB8AC3E}">
        <p14:creationId xmlns:p14="http://schemas.microsoft.com/office/powerpoint/2010/main" val="208000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447963"/>
            <a:ext cx="10647218" cy="466437"/>
          </a:xfrm>
        </p:spPr>
        <p:txBody>
          <a:bodyPr/>
          <a:lstStyle/>
          <a:p>
            <a:r>
              <a:rPr lang="en-US" dirty="0" smtClean="0"/>
              <a:t>Daily limits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9</a:t>
            </a:fld>
            <a:endParaRPr lang="en-CA" dirty="0"/>
          </a:p>
        </p:txBody>
      </p:sp>
      <p:pic>
        <p:nvPicPr>
          <p:cNvPr id="7" name="Picture 1">
            <a:extLst>
              <a:ext uri="{FF2B5EF4-FFF2-40B4-BE49-F238E27FC236}">
                <a16:creationId xmlns:a16="http://schemas.microsoft.com/office/drawing/2014/main" id="{0CC9EA75-CC6C-2042-8896-460F17464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016" y="1327698"/>
            <a:ext cx="8605530" cy="40833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814AD42F-B5BC-C644-AA01-E9D2FC6834CE}"/>
              </a:ext>
            </a:extLst>
          </p:cNvPr>
          <p:cNvSpPr>
            <a:spLocks noChangeArrowheads="1"/>
          </p:cNvSpPr>
          <p:nvPr/>
        </p:nvSpPr>
        <p:spPr bwMode="auto">
          <a:xfrm rot="10800000" flipV="1">
            <a:off x="3657600" y="5507182"/>
            <a:ext cx="3444949" cy="24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(Image source: ICBC Drive Commercial Vehicle Manual)</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979753"/>
      </p:ext>
    </p:extLst>
  </p:cSld>
  <p:clrMapOvr>
    <a:masterClrMapping/>
  </p:clrMapOvr>
</p:sld>
</file>

<file path=ppt/theme/theme1.xml><?xml version="1.0" encoding="utf-8"?>
<a:theme xmlns:a="http://schemas.openxmlformats.org/drawingml/2006/main" name="Drive Smar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C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CEC"/>
        </a:solidFill>
        <a:ln>
          <a:noFill/>
        </a:ln>
        <a:effectLst/>
      </a:spPr>
      <a:bodyPr rtlCol="0" anchor="ctr" anchorCtr="0">
        <a:normAutofit/>
      </a:bodyPr>
      <a:lstStyle>
        <a:defPPr algn="l">
          <a:defRPr sz="4000" dirty="0" smtClean="0"/>
        </a:defPPr>
      </a:lstStyle>
      <a:style>
        <a:lnRef idx="3">
          <a:schemeClr val="lt1"/>
        </a:lnRef>
        <a:fillRef idx="1">
          <a:schemeClr val="accent2"/>
        </a:fillRef>
        <a:effectRef idx="1">
          <a:schemeClr val="accent2"/>
        </a:effectRef>
        <a:fontRef idx="minor">
          <a:schemeClr val="lt1"/>
        </a:fontRef>
      </a:style>
    </a:spDef>
  </a:objectDefaults>
  <a:extraClrSchemeLst/>
  <a:extLst>
    <a:ext uri="{05A4C25C-085E-4340-85A3-A5531E510DB2}">
      <thm15:themeFamily xmlns:thm15="http://schemas.microsoft.com/office/thememl/2012/main" name="logo only.potx" id="{96EC5D7B-F169-4816-917A-D1E6BC284591}" vid="{C2B64BEA-8A3A-44AC-A54E-15C7DDB7DA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logo only</Template>
  <TotalTime>0</TotalTime>
  <Words>3409</Words>
  <PresentationFormat>Widescreen</PresentationFormat>
  <Paragraphs>358</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Courier New</vt:lpstr>
      <vt:lpstr>DengXian</vt:lpstr>
      <vt:lpstr>Times New Roman</vt:lpstr>
      <vt:lpstr>Verdana</vt:lpstr>
      <vt:lpstr>Wingdings</vt:lpstr>
      <vt:lpstr>Drive Smart Theme</vt:lpstr>
      <vt:lpstr>MELT Class 1 Driver Training   Hours of Service  </vt:lpstr>
      <vt:lpstr>Lesson overview </vt:lpstr>
      <vt:lpstr>Issues of compliance </vt:lpstr>
      <vt:lpstr>Tampering</vt:lpstr>
      <vt:lpstr>Penalties</vt:lpstr>
      <vt:lpstr>Out of service violations </vt:lpstr>
      <vt:lpstr> Hours of service time restrictions  On-duty time </vt:lpstr>
      <vt:lpstr>Off-duty time </vt:lpstr>
      <vt:lpstr>Daily limits </vt:lpstr>
      <vt:lpstr>Work shift </vt:lpstr>
      <vt:lpstr>Daily hours (cycles) </vt:lpstr>
      <vt:lpstr>Mandatory 24 hours off-duty</vt:lpstr>
      <vt:lpstr>Deferring off-time duty </vt:lpstr>
      <vt:lpstr>Sleeper berth (single driver) </vt:lpstr>
      <vt:lpstr>Sleeper berth (team) </vt:lpstr>
      <vt:lpstr>Personal use exemption </vt:lpstr>
      <vt:lpstr>Logbooks </vt:lpstr>
      <vt:lpstr>Filling out logbooks </vt:lpstr>
      <vt:lpstr>Logbook activity </vt:lpstr>
      <vt:lpstr>Electronic Logging Devices (EDLs)</vt:lpstr>
      <vt:lpstr>Drivers operating within 160 km of home terminal </vt:lpstr>
      <vt:lpstr>Ferries</vt:lpstr>
      <vt:lpstr>Driving north of the 60th parallel</vt:lpstr>
      <vt:lpstr>Driving into the U.S.</vt:lpstr>
      <vt:lpstr>Emergencies and adverse conditions </vt:lpstr>
      <vt:lpstr>Internal monitoring </vt:lpstr>
      <vt:lpstr>Review questions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2019-10-10T15:37:26Z</dcterms:created>
  <dcterms:modified xsi:type="dcterms:W3CDTF">2021-07-04T19:48:25Z</dcterms:modified>
</cp:coreProperties>
</file>