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1" r:id="rId1"/>
  </p:sldMasterIdLst>
  <p:notesMasterIdLst>
    <p:notesMasterId r:id="rId24"/>
  </p:notesMasterIdLst>
  <p:handoutMasterIdLst>
    <p:handoutMasterId r:id="rId25"/>
  </p:handoutMasterIdLst>
  <p:sldIdLst>
    <p:sldId id="563" r:id="rId2"/>
    <p:sldId id="506" r:id="rId3"/>
    <p:sldId id="562" r:id="rId4"/>
    <p:sldId id="561" r:id="rId5"/>
    <p:sldId id="560" r:id="rId6"/>
    <p:sldId id="564" r:id="rId7"/>
    <p:sldId id="568" r:id="rId8"/>
    <p:sldId id="567" r:id="rId9"/>
    <p:sldId id="569" r:id="rId10"/>
    <p:sldId id="570" r:id="rId11"/>
    <p:sldId id="572" r:id="rId12"/>
    <p:sldId id="573" r:id="rId13"/>
    <p:sldId id="574" r:id="rId14"/>
    <p:sldId id="576" r:id="rId15"/>
    <p:sldId id="577" r:id="rId16"/>
    <p:sldId id="581" r:id="rId17"/>
    <p:sldId id="580" r:id="rId18"/>
    <p:sldId id="579" r:id="rId19"/>
    <p:sldId id="578" r:id="rId20"/>
    <p:sldId id="584" r:id="rId21"/>
    <p:sldId id="583" r:id="rId22"/>
    <p:sldId id="582" r:id="rId23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9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01"/>
    <a:srgbClr val="C55A11"/>
    <a:srgbClr val="2D97E5"/>
    <a:srgbClr val="63BB46"/>
    <a:srgbClr val="5FB743"/>
    <a:srgbClr val="417E2E"/>
    <a:srgbClr val="FDD106"/>
    <a:srgbClr val="2591CB"/>
    <a:srgbClr val="AF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9314" autoAdjust="0"/>
  </p:normalViewPr>
  <p:slideViewPr>
    <p:cSldViewPr snapToGrid="0">
      <p:cViewPr varScale="1">
        <p:scale>
          <a:sx n="99" d="100"/>
          <a:sy n="99" d="100"/>
        </p:scale>
        <p:origin x="100" y="744"/>
      </p:cViewPr>
      <p:guideLst/>
    </p:cSldViewPr>
  </p:slideViewPr>
  <p:outlineViewPr>
    <p:cViewPr>
      <p:scale>
        <a:sx n="33" d="100"/>
        <a:sy n="33" d="100"/>
      </p:scale>
      <p:origin x="0" y="-41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056"/>
    </p:cViewPr>
  </p:sorterViewPr>
  <p:notesViewPr>
    <p:cSldViewPr snapToGrid="0">
      <p:cViewPr varScale="1">
        <p:scale>
          <a:sx n="57" d="100"/>
          <a:sy n="57" d="100"/>
        </p:scale>
        <p:origin x="28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7A80C-6F4B-4B8D-B31E-0190F556934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ECFD0-A625-4367-B80A-5EFD07855BC1}">
      <dgm:prSet phldrT="[Text]"/>
      <dgm:spPr/>
      <dgm:t>
        <a:bodyPr/>
        <a:lstStyle/>
        <a:p>
          <a:r>
            <a:rPr lang="en-US" dirty="0" smtClean="0"/>
            <a:t>Short-haul advantages </a:t>
          </a:r>
          <a:endParaRPr lang="en-US" dirty="0"/>
        </a:p>
      </dgm:t>
    </dgm:pt>
    <dgm:pt modelId="{8DA4C33C-6BB9-4DB7-A172-ECA75B97AF6B}" type="parTrans" cxnId="{1645F850-A775-4EA8-A906-A6F8365BAF42}">
      <dgm:prSet/>
      <dgm:spPr/>
      <dgm:t>
        <a:bodyPr/>
        <a:lstStyle/>
        <a:p>
          <a:endParaRPr lang="en-US"/>
        </a:p>
      </dgm:t>
    </dgm:pt>
    <dgm:pt modelId="{F369F9AE-CA6E-4102-B282-A443D4BDA209}" type="sibTrans" cxnId="{1645F850-A775-4EA8-A906-A6F8365BAF42}">
      <dgm:prSet/>
      <dgm:spPr/>
      <dgm:t>
        <a:bodyPr/>
        <a:lstStyle/>
        <a:p>
          <a:endParaRPr lang="en-US"/>
        </a:p>
      </dgm:t>
    </dgm:pt>
    <dgm:pt modelId="{BB267964-84B3-4065-8C35-DC74CD7BD770}">
      <dgm:prSet phldrT="[Text]"/>
      <dgm:spPr/>
      <dgm:t>
        <a:bodyPr/>
        <a:lstStyle/>
        <a:p>
          <a:r>
            <a:rPr lang="en-US" dirty="0" smtClean="0"/>
            <a:t>Short-haul disadvantages</a:t>
          </a:r>
          <a:endParaRPr lang="en-US" dirty="0"/>
        </a:p>
      </dgm:t>
    </dgm:pt>
    <dgm:pt modelId="{5A9AC52F-DAA9-4BBE-BD6A-D19BCC67A946}" type="parTrans" cxnId="{CC6A8982-2CF0-4EA8-9824-84CABEF44296}">
      <dgm:prSet/>
      <dgm:spPr/>
      <dgm:t>
        <a:bodyPr/>
        <a:lstStyle/>
        <a:p>
          <a:endParaRPr lang="en-US"/>
        </a:p>
      </dgm:t>
    </dgm:pt>
    <dgm:pt modelId="{8B47EEE8-A980-4463-B9E7-7685AC43ED11}" type="sibTrans" cxnId="{CC6A8982-2CF0-4EA8-9824-84CABEF44296}">
      <dgm:prSet/>
      <dgm:spPr/>
      <dgm:t>
        <a:bodyPr/>
        <a:lstStyle/>
        <a:p>
          <a:endParaRPr lang="en-US"/>
        </a:p>
      </dgm:t>
    </dgm:pt>
    <dgm:pt modelId="{26092A80-DD26-4D3A-B6BB-912A7477E470}">
      <dgm:prSet phldrT="[Text]"/>
      <dgm:spPr/>
      <dgm:t>
        <a:bodyPr/>
        <a:lstStyle/>
        <a:p>
          <a:r>
            <a:rPr lang="en-US" dirty="0" smtClean="0"/>
            <a:t>Long-haul advantages  </a:t>
          </a:r>
          <a:endParaRPr lang="en-US" dirty="0"/>
        </a:p>
      </dgm:t>
    </dgm:pt>
    <dgm:pt modelId="{A3328F73-30D7-4D5A-B2C9-3AC0BDFE984E}" type="parTrans" cxnId="{EBC055D0-F358-41D2-A4B1-DA009E84B448}">
      <dgm:prSet/>
      <dgm:spPr/>
      <dgm:t>
        <a:bodyPr/>
        <a:lstStyle/>
        <a:p>
          <a:endParaRPr lang="en-US"/>
        </a:p>
      </dgm:t>
    </dgm:pt>
    <dgm:pt modelId="{AB7E9B0B-E5B0-4B6C-853D-AE418FB93FEE}" type="sibTrans" cxnId="{EBC055D0-F358-41D2-A4B1-DA009E84B448}">
      <dgm:prSet/>
      <dgm:spPr/>
      <dgm:t>
        <a:bodyPr/>
        <a:lstStyle/>
        <a:p>
          <a:endParaRPr lang="en-US"/>
        </a:p>
      </dgm:t>
    </dgm:pt>
    <dgm:pt modelId="{38A18F97-9A85-4B42-B769-D40ADA064F74}">
      <dgm:prSet phldrT="[Text]"/>
      <dgm:spPr/>
      <dgm:t>
        <a:bodyPr/>
        <a:lstStyle/>
        <a:p>
          <a:r>
            <a:rPr lang="en-US" dirty="0" smtClean="0"/>
            <a:t>Long haul disadvantages</a:t>
          </a:r>
          <a:endParaRPr lang="en-US" dirty="0"/>
        </a:p>
      </dgm:t>
    </dgm:pt>
    <dgm:pt modelId="{2162FB54-BE0D-488F-88DA-F221FC41D30C}" type="parTrans" cxnId="{285559C1-F7E9-4E89-A2C5-10C32D00BD4C}">
      <dgm:prSet/>
      <dgm:spPr/>
      <dgm:t>
        <a:bodyPr/>
        <a:lstStyle/>
        <a:p>
          <a:endParaRPr lang="en-US"/>
        </a:p>
      </dgm:t>
    </dgm:pt>
    <dgm:pt modelId="{82E36405-A67B-4F19-ACC7-27B1F36EC95B}" type="sibTrans" cxnId="{285559C1-F7E9-4E89-A2C5-10C32D00BD4C}">
      <dgm:prSet/>
      <dgm:spPr/>
      <dgm:t>
        <a:bodyPr/>
        <a:lstStyle/>
        <a:p>
          <a:endParaRPr lang="en-US"/>
        </a:p>
      </dgm:t>
    </dgm:pt>
    <dgm:pt modelId="{FBB2BC4E-6712-430A-8670-55D889B1025A}" type="pres">
      <dgm:prSet presAssocID="{AB07A80C-6F4B-4B8D-B31E-0190F55693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4067C-54AE-4F59-8858-9736351682BC}" type="pres">
      <dgm:prSet presAssocID="{D65ECFD0-A625-4367-B80A-5EFD07855B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AD1DE-D3B5-4A9C-81E1-36F8206E484C}" type="pres">
      <dgm:prSet presAssocID="{F369F9AE-CA6E-4102-B282-A443D4BDA209}" presName="sibTrans" presStyleCnt="0"/>
      <dgm:spPr/>
      <dgm:t>
        <a:bodyPr/>
        <a:lstStyle/>
        <a:p>
          <a:endParaRPr lang="en-US"/>
        </a:p>
      </dgm:t>
    </dgm:pt>
    <dgm:pt modelId="{DC9B89C3-803C-40A5-8886-701CC2F28B88}" type="pres">
      <dgm:prSet presAssocID="{BB267964-84B3-4065-8C35-DC74CD7BD770}" presName="node" presStyleLbl="node1" presStyleIdx="1" presStyleCnt="4" custLinFactNeighborX="-2507" custLinFactNeighborY="-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72023-30E7-4DB6-8DAF-B409D9CEAB99}" type="pres">
      <dgm:prSet presAssocID="{8B47EEE8-A980-4463-B9E7-7685AC43ED11}" presName="sibTrans" presStyleCnt="0"/>
      <dgm:spPr/>
      <dgm:t>
        <a:bodyPr/>
        <a:lstStyle/>
        <a:p>
          <a:endParaRPr lang="en-US"/>
        </a:p>
      </dgm:t>
    </dgm:pt>
    <dgm:pt modelId="{05C0510E-FC18-477A-80BA-CBB9446DB6DA}" type="pres">
      <dgm:prSet presAssocID="{26092A80-DD26-4D3A-B6BB-912A7477E4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36605-C8DD-4D92-AFBA-66A1AC531B21}" type="pres">
      <dgm:prSet presAssocID="{AB7E9B0B-E5B0-4B6C-853D-AE418FB93FEE}" presName="sibTrans" presStyleCnt="0"/>
      <dgm:spPr/>
      <dgm:t>
        <a:bodyPr/>
        <a:lstStyle/>
        <a:p>
          <a:endParaRPr lang="en-US"/>
        </a:p>
      </dgm:t>
    </dgm:pt>
    <dgm:pt modelId="{A4A04391-84C1-4B70-9B27-86D76E77E090}" type="pres">
      <dgm:prSet presAssocID="{38A18F97-9A85-4B42-B769-D40ADA064F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DF962-CB90-4933-9104-A356A95AD1F6}" type="presOf" srcId="{26092A80-DD26-4D3A-B6BB-912A7477E470}" destId="{05C0510E-FC18-477A-80BA-CBB9446DB6DA}" srcOrd="0" destOrd="0" presId="urn:microsoft.com/office/officeart/2005/8/layout/default"/>
    <dgm:cxn modelId="{EBC055D0-F358-41D2-A4B1-DA009E84B448}" srcId="{AB07A80C-6F4B-4B8D-B31E-0190F556934A}" destId="{26092A80-DD26-4D3A-B6BB-912A7477E470}" srcOrd="2" destOrd="0" parTransId="{A3328F73-30D7-4D5A-B2C9-3AC0BDFE984E}" sibTransId="{AB7E9B0B-E5B0-4B6C-853D-AE418FB93FEE}"/>
    <dgm:cxn modelId="{D7750696-E53B-431B-B405-F8923F4CECE8}" type="presOf" srcId="{38A18F97-9A85-4B42-B769-D40ADA064F74}" destId="{A4A04391-84C1-4B70-9B27-86D76E77E090}" srcOrd="0" destOrd="0" presId="urn:microsoft.com/office/officeart/2005/8/layout/default"/>
    <dgm:cxn modelId="{46B9FF01-CD54-47E3-881D-06E3E30A61ED}" type="presOf" srcId="{BB267964-84B3-4065-8C35-DC74CD7BD770}" destId="{DC9B89C3-803C-40A5-8886-701CC2F28B88}" srcOrd="0" destOrd="0" presId="urn:microsoft.com/office/officeart/2005/8/layout/default"/>
    <dgm:cxn modelId="{CC6A8982-2CF0-4EA8-9824-84CABEF44296}" srcId="{AB07A80C-6F4B-4B8D-B31E-0190F556934A}" destId="{BB267964-84B3-4065-8C35-DC74CD7BD770}" srcOrd="1" destOrd="0" parTransId="{5A9AC52F-DAA9-4BBE-BD6A-D19BCC67A946}" sibTransId="{8B47EEE8-A980-4463-B9E7-7685AC43ED11}"/>
    <dgm:cxn modelId="{1645F850-A775-4EA8-A906-A6F8365BAF42}" srcId="{AB07A80C-6F4B-4B8D-B31E-0190F556934A}" destId="{D65ECFD0-A625-4367-B80A-5EFD07855BC1}" srcOrd="0" destOrd="0" parTransId="{8DA4C33C-6BB9-4DB7-A172-ECA75B97AF6B}" sibTransId="{F369F9AE-CA6E-4102-B282-A443D4BDA209}"/>
    <dgm:cxn modelId="{D00BBF3B-5F1B-4076-83F4-3D9FF31F4941}" type="presOf" srcId="{AB07A80C-6F4B-4B8D-B31E-0190F556934A}" destId="{FBB2BC4E-6712-430A-8670-55D889B1025A}" srcOrd="0" destOrd="0" presId="urn:microsoft.com/office/officeart/2005/8/layout/default"/>
    <dgm:cxn modelId="{285559C1-F7E9-4E89-A2C5-10C32D00BD4C}" srcId="{AB07A80C-6F4B-4B8D-B31E-0190F556934A}" destId="{38A18F97-9A85-4B42-B769-D40ADA064F74}" srcOrd="3" destOrd="0" parTransId="{2162FB54-BE0D-488F-88DA-F221FC41D30C}" sibTransId="{82E36405-A67B-4F19-ACC7-27B1F36EC95B}"/>
    <dgm:cxn modelId="{0212FF6A-A150-422B-916D-8ACD55C172C1}" type="presOf" srcId="{D65ECFD0-A625-4367-B80A-5EFD07855BC1}" destId="{E7A4067C-54AE-4F59-8858-9736351682BC}" srcOrd="0" destOrd="0" presId="urn:microsoft.com/office/officeart/2005/8/layout/default"/>
    <dgm:cxn modelId="{08266835-E42E-4948-A2CF-55BFB1A92427}" type="presParOf" srcId="{FBB2BC4E-6712-430A-8670-55D889B1025A}" destId="{E7A4067C-54AE-4F59-8858-9736351682BC}" srcOrd="0" destOrd="0" presId="urn:microsoft.com/office/officeart/2005/8/layout/default"/>
    <dgm:cxn modelId="{6D54BE11-FE1F-41BF-BBFA-98E7581723BC}" type="presParOf" srcId="{FBB2BC4E-6712-430A-8670-55D889B1025A}" destId="{CD1AD1DE-D3B5-4A9C-81E1-36F8206E484C}" srcOrd="1" destOrd="0" presId="urn:microsoft.com/office/officeart/2005/8/layout/default"/>
    <dgm:cxn modelId="{F06D742C-48F3-4C0D-A42A-21C98F10C6FD}" type="presParOf" srcId="{FBB2BC4E-6712-430A-8670-55D889B1025A}" destId="{DC9B89C3-803C-40A5-8886-701CC2F28B88}" srcOrd="2" destOrd="0" presId="urn:microsoft.com/office/officeart/2005/8/layout/default"/>
    <dgm:cxn modelId="{B5D6E5D5-00C1-4542-8BD3-5C6E75565282}" type="presParOf" srcId="{FBB2BC4E-6712-430A-8670-55D889B1025A}" destId="{D3A72023-30E7-4DB6-8DAF-B409D9CEAB99}" srcOrd="3" destOrd="0" presId="urn:microsoft.com/office/officeart/2005/8/layout/default"/>
    <dgm:cxn modelId="{E3C7115D-5193-4118-9504-1146214ECE9C}" type="presParOf" srcId="{FBB2BC4E-6712-430A-8670-55D889B1025A}" destId="{05C0510E-FC18-477A-80BA-CBB9446DB6DA}" srcOrd="4" destOrd="0" presId="urn:microsoft.com/office/officeart/2005/8/layout/default"/>
    <dgm:cxn modelId="{F81538A3-9183-454F-B3A7-2FBF14E5A1A1}" type="presParOf" srcId="{FBB2BC4E-6712-430A-8670-55D889B1025A}" destId="{E4F36605-C8DD-4D92-AFBA-66A1AC531B21}" srcOrd="5" destOrd="0" presId="urn:microsoft.com/office/officeart/2005/8/layout/default"/>
    <dgm:cxn modelId="{742F21CA-9066-47F4-9F0A-B0D06C06B66C}" type="presParOf" srcId="{FBB2BC4E-6712-430A-8670-55D889B1025A}" destId="{A4A04391-84C1-4B70-9B27-86D76E77E0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7A80C-6F4B-4B8D-B31E-0190F556934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ECFD0-A625-4367-B80A-5EFD07855BC1}">
      <dgm:prSet phldrT="[Text]" custT="1"/>
      <dgm:spPr/>
      <dgm:t>
        <a:bodyPr/>
        <a:lstStyle/>
        <a:p>
          <a:pPr algn="ctr"/>
          <a:r>
            <a:rPr lang="en-US" sz="2400" b="1" dirty="0" smtClean="0"/>
            <a:t>Short-haul advantages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more time at home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familiar routes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more predictable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few log book worries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more time with family</a:t>
          </a:r>
        </a:p>
        <a:p>
          <a:pPr algn="ctr"/>
          <a:endParaRPr lang="en-US" sz="1600" dirty="0"/>
        </a:p>
      </dgm:t>
    </dgm:pt>
    <dgm:pt modelId="{8DA4C33C-6BB9-4DB7-A172-ECA75B97AF6B}" type="parTrans" cxnId="{1645F850-A775-4EA8-A906-A6F8365BAF42}">
      <dgm:prSet/>
      <dgm:spPr/>
      <dgm:t>
        <a:bodyPr/>
        <a:lstStyle/>
        <a:p>
          <a:endParaRPr lang="en-US"/>
        </a:p>
      </dgm:t>
    </dgm:pt>
    <dgm:pt modelId="{F369F9AE-CA6E-4102-B282-A443D4BDA209}" type="sibTrans" cxnId="{1645F850-A775-4EA8-A906-A6F8365BAF42}">
      <dgm:prSet/>
      <dgm:spPr/>
      <dgm:t>
        <a:bodyPr/>
        <a:lstStyle/>
        <a:p>
          <a:endParaRPr lang="en-US"/>
        </a:p>
      </dgm:t>
    </dgm:pt>
    <dgm:pt modelId="{BB267964-84B3-4065-8C35-DC74CD7BD770}">
      <dgm:prSet phldrT="[Text]" custT="1"/>
      <dgm:spPr/>
      <dgm:t>
        <a:bodyPr/>
        <a:lstStyle/>
        <a:p>
          <a:pPr algn="ctr"/>
          <a:r>
            <a:rPr lang="en-US" sz="2400" b="1" dirty="0" smtClean="0"/>
            <a:t>Short-haul disadvantages </a:t>
          </a: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inconsistent or seasonal work</a:t>
          </a:r>
          <a:endParaRPr lang="en-CA" sz="1600" b="1" dirty="0" smtClean="0">
            <a:solidFill>
              <a:schemeClr val="bg1"/>
            </a:solidFill>
            <a:effectLst/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long work days</a:t>
          </a:r>
          <a:endParaRPr lang="en-CA" sz="1600" b="1" dirty="0" smtClean="0">
            <a:solidFill>
              <a:schemeClr val="bg1"/>
            </a:solidFill>
            <a:effectLst/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lower income</a:t>
          </a:r>
          <a:endParaRPr lang="en-CA" sz="1600" b="1" dirty="0" smtClean="0">
            <a:solidFill>
              <a:schemeClr val="bg1"/>
            </a:solidFill>
            <a:effectLst/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more traffic challenges</a:t>
          </a:r>
          <a:endParaRPr lang="en-CA" sz="1600" b="1" dirty="0" smtClean="0">
            <a:solidFill>
              <a:schemeClr val="bg1"/>
            </a:solidFill>
            <a:effectLst/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/>
            </a:rPr>
            <a:t>more backing up and maneuvering</a:t>
          </a:r>
        </a:p>
        <a:p>
          <a:pPr algn="ctr"/>
          <a:endParaRPr lang="en-US" sz="1600" dirty="0"/>
        </a:p>
      </dgm:t>
    </dgm:pt>
    <dgm:pt modelId="{5A9AC52F-DAA9-4BBE-BD6A-D19BCC67A946}" type="parTrans" cxnId="{CC6A8982-2CF0-4EA8-9824-84CABEF44296}">
      <dgm:prSet/>
      <dgm:spPr/>
      <dgm:t>
        <a:bodyPr/>
        <a:lstStyle/>
        <a:p>
          <a:endParaRPr lang="en-US"/>
        </a:p>
      </dgm:t>
    </dgm:pt>
    <dgm:pt modelId="{8B47EEE8-A980-4463-B9E7-7685AC43ED11}" type="sibTrans" cxnId="{CC6A8982-2CF0-4EA8-9824-84CABEF44296}">
      <dgm:prSet/>
      <dgm:spPr/>
      <dgm:t>
        <a:bodyPr/>
        <a:lstStyle/>
        <a:p>
          <a:endParaRPr lang="en-US"/>
        </a:p>
      </dgm:t>
    </dgm:pt>
    <dgm:pt modelId="{26092A80-DD26-4D3A-B6BB-912A7477E470}">
      <dgm:prSet phldrT="[Text]" custT="1"/>
      <dgm:spPr/>
      <dgm:t>
        <a:bodyPr/>
        <a:lstStyle/>
        <a:p>
          <a:r>
            <a:rPr lang="en-US" sz="2400" b="1" dirty="0" smtClean="0"/>
            <a:t>Long-haul advantages</a:t>
          </a:r>
        </a:p>
        <a:p>
          <a:r>
            <a:rPr lang="en-US" sz="1700" dirty="0" smtClean="0"/>
            <a:t> </a:t>
          </a:r>
          <a:r>
            <a:rPr lang="en-US" sz="1700" b="1" dirty="0" smtClean="0">
              <a:solidFill>
                <a:schemeClr val="bg1"/>
              </a:solidFill>
              <a:effectLst/>
            </a:rPr>
            <a:t>travel and scenery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independence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different challenges each day</a:t>
          </a:r>
          <a:endParaRPr lang="en-US" sz="1700" dirty="0" smtClean="0"/>
        </a:p>
        <a:p>
          <a:endParaRPr lang="en-US" sz="1700" dirty="0"/>
        </a:p>
      </dgm:t>
    </dgm:pt>
    <dgm:pt modelId="{A3328F73-30D7-4D5A-B2C9-3AC0BDFE984E}" type="parTrans" cxnId="{EBC055D0-F358-41D2-A4B1-DA009E84B448}">
      <dgm:prSet/>
      <dgm:spPr/>
      <dgm:t>
        <a:bodyPr/>
        <a:lstStyle/>
        <a:p>
          <a:endParaRPr lang="en-US"/>
        </a:p>
      </dgm:t>
    </dgm:pt>
    <dgm:pt modelId="{AB7E9B0B-E5B0-4B6C-853D-AE418FB93FEE}" type="sibTrans" cxnId="{EBC055D0-F358-41D2-A4B1-DA009E84B448}">
      <dgm:prSet/>
      <dgm:spPr/>
      <dgm:t>
        <a:bodyPr/>
        <a:lstStyle/>
        <a:p>
          <a:endParaRPr lang="en-US"/>
        </a:p>
      </dgm:t>
    </dgm:pt>
    <dgm:pt modelId="{38A18F97-9A85-4B42-B769-D40ADA064F74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400" b="1" dirty="0" smtClean="0"/>
            <a:t>Long haul disadvantages </a:t>
          </a: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being away from home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loneliness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time management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lifestyle, diet, fitness and health</a:t>
          </a:r>
          <a:endParaRPr lang="en-CA" sz="1700" b="1" dirty="0" smtClean="0">
            <a:solidFill>
              <a:schemeClr val="bg1"/>
            </a:solidFill>
            <a:effectLst/>
          </a:endParaRP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unpredictable work</a:t>
          </a:r>
        </a:p>
        <a:p>
          <a:endParaRPr lang="en-US" sz="1700" b="1" dirty="0" smtClean="0">
            <a:solidFill>
              <a:schemeClr val="bg1"/>
            </a:solidFill>
            <a:effectLst/>
          </a:endParaRPr>
        </a:p>
        <a:p>
          <a:endParaRPr lang="en-US" sz="1700" dirty="0"/>
        </a:p>
      </dgm:t>
    </dgm:pt>
    <dgm:pt modelId="{2162FB54-BE0D-488F-88DA-F221FC41D30C}" type="parTrans" cxnId="{285559C1-F7E9-4E89-A2C5-10C32D00BD4C}">
      <dgm:prSet/>
      <dgm:spPr/>
      <dgm:t>
        <a:bodyPr/>
        <a:lstStyle/>
        <a:p>
          <a:endParaRPr lang="en-US"/>
        </a:p>
      </dgm:t>
    </dgm:pt>
    <dgm:pt modelId="{82E36405-A67B-4F19-ACC7-27B1F36EC95B}" type="sibTrans" cxnId="{285559C1-F7E9-4E89-A2C5-10C32D00BD4C}">
      <dgm:prSet/>
      <dgm:spPr/>
      <dgm:t>
        <a:bodyPr/>
        <a:lstStyle/>
        <a:p>
          <a:endParaRPr lang="en-US"/>
        </a:p>
      </dgm:t>
    </dgm:pt>
    <dgm:pt modelId="{FBB2BC4E-6712-430A-8670-55D889B1025A}" type="pres">
      <dgm:prSet presAssocID="{AB07A80C-6F4B-4B8D-B31E-0190F55693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4067C-54AE-4F59-8858-9736351682BC}" type="pres">
      <dgm:prSet presAssocID="{D65ECFD0-A625-4367-B80A-5EFD07855B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AD1DE-D3B5-4A9C-81E1-36F8206E484C}" type="pres">
      <dgm:prSet presAssocID="{F369F9AE-CA6E-4102-B282-A443D4BDA209}" presName="sibTrans" presStyleCnt="0"/>
      <dgm:spPr/>
      <dgm:t>
        <a:bodyPr/>
        <a:lstStyle/>
        <a:p>
          <a:endParaRPr lang="en-US"/>
        </a:p>
      </dgm:t>
    </dgm:pt>
    <dgm:pt modelId="{DC9B89C3-803C-40A5-8886-701CC2F28B88}" type="pres">
      <dgm:prSet presAssocID="{BB267964-84B3-4065-8C35-DC74CD7BD770}" presName="node" presStyleLbl="node1" presStyleIdx="1" presStyleCnt="4" custScaleX="100088" custScaleY="101126" custLinFactNeighborX="-3868" custLinFactNeighborY="-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72023-30E7-4DB6-8DAF-B409D9CEAB99}" type="pres">
      <dgm:prSet presAssocID="{8B47EEE8-A980-4463-B9E7-7685AC43ED11}" presName="sibTrans" presStyleCnt="0"/>
      <dgm:spPr/>
      <dgm:t>
        <a:bodyPr/>
        <a:lstStyle/>
        <a:p>
          <a:endParaRPr lang="en-US"/>
        </a:p>
      </dgm:t>
    </dgm:pt>
    <dgm:pt modelId="{05C0510E-FC18-477A-80BA-CBB9446DB6DA}" type="pres">
      <dgm:prSet presAssocID="{26092A80-DD26-4D3A-B6BB-912A7477E4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36605-C8DD-4D92-AFBA-66A1AC531B21}" type="pres">
      <dgm:prSet presAssocID="{AB7E9B0B-E5B0-4B6C-853D-AE418FB93FEE}" presName="sibTrans" presStyleCnt="0"/>
      <dgm:spPr/>
      <dgm:t>
        <a:bodyPr/>
        <a:lstStyle/>
        <a:p>
          <a:endParaRPr lang="en-US"/>
        </a:p>
      </dgm:t>
    </dgm:pt>
    <dgm:pt modelId="{A4A04391-84C1-4B70-9B27-86D76E77E090}" type="pres">
      <dgm:prSet presAssocID="{38A18F97-9A85-4B42-B769-D40ADA064F74}" presName="node" presStyleLbl="node1" presStyleIdx="3" presStyleCnt="4" custScaleX="99651" custScaleY="101677" custLinFactNeighborX="-865" custLinFactNeighborY="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DF962-CB90-4933-9104-A356A95AD1F6}" type="presOf" srcId="{26092A80-DD26-4D3A-B6BB-912A7477E470}" destId="{05C0510E-FC18-477A-80BA-CBB9446DB6DA}" srcOrd="0" destOrd="0" presId="urn:microsoft.com/office/officeart/2005/8/layout/default"/>
    <dgm:cxn modelId="{EBC055D0-F358-41D2-A4B1-DA009E84B448}" srcId="{AB07A80C-6F4B-4B8D-B31E-0190F556934A}" destId="{26092A80-DD26-4D3A-B6BB-912A7477E470}" srcOrd="2" destOrd="0" parTransId="{A3328F73-30D7-4D5A-B2C9-3AC0BDFE984E}" sibTransId="{AB7E9B0B-E5B0-4B6C-853D-AE418FB93FEE}"/>
    <dgm:cxn modelId="{D7750696-E53B-431B-B405-F8923F4CECE8}" type="presOf" srcId="{38A18F97-9A85-4B42-B769-D40ADA064F74}" destId="{A4A04391-84C1-4B70-9B27-86D76E77E090}" srcOrd="0" destOrd="0" presId="urn:microsoft.com/office/officeart/2005/8/layout/default"/>
    <dgm:cxn modelId="{46B9FF01-CD54-47E3-881D-06E3E30A61ED}" type="presOf" srcId="{BB267964-84B3-4065-8C35-DC74CD7BD770}" destId="{DC9B89C3-803C-40A5-8886-701CC2F28B88}" srcOrd="0" destOrd="0" presId="urn:microsoft.com/office/officeart/2005/8/layout/default"/>
    <dgm:cxn modelId="{CC6A8982-2CF0-4EA8-9824-84CABEF44296}" srcId="{AB07A80C-6F4B-4B8D-B31E-0190F556934A}" destId="{BB267964-84B3-4065-8C35-DC74CD7BD770}" srcOrd="1" destOrd="0" parTransId="{5A9AC52F-DAA9-4BBE-BD6A-D19BCC67A946}" sibTransId="{8B47EEE8-A980-4463-B9E7-7685AC43ED11}"/>
    <dgm:cxn modelId="{1645F850-A775-4EA8-A906-A6F8365BAF42}" srcId="{AB07A80C-6F4B-4B8D-B31E-0190F556934A}" destId="{D65ECFD0-A625-4367-B80A-5EFD07855BC1}" srcOrd="0" destOrd="0" parTransId="{8DA4C33C-6BB9-4DB7-A172-ECA75B97AF6B}" sibTransId="{F369F9AE-CA6E-4102-B282-A443D4BDA209}"/>
    <dgm:cxn modelId="{D00BBF3B-5F1B-4076-83F4-3D9FF31F4941}" type="presOf" srcId="{AB07A80C-6F4B-4B8D-B31E-0190F556934A}" destId="{FBB2BC4E-6712-430A-8670-55D889B1025A}" srcOrd="0" destOrd="0" presId="urn:microsoft.com/office/officeart/2005/8/layout/default"/>
    <dgm:cxn modelId="{285559C1-F7E9-4E89-A2C5-10C32D00BD4C}" srcId="{AB07A80C-6F4B-4B8D-B31E-0190F556934A}" destId="{38A18F97-9A85-4B42-B769-D40ADA064F74}" srcOrd="3" destOrd="0" parTransId="{2162FB54-BE0D-488F-88DA-F221FC41D30C}" sibTransId="{82E36405-A67B-4F19-ACC7-27B1F36EC95B}"/>
    <dgm:cxn modelId="{0212FF6A-A150-422B-916D-8ACD55C172C1}" type="presOf" srcId="{D65ECFD0-A625-4367-B80A-5EFD07855BC1}" destId="{E7A4067C-54AE-4F59-8858-9736351682BC}" srcOrd="0" destOrd="0" presId="urn:microsoft.com/office/officeart/2005/8/layout/default"/>
    <dgm:cxn modelId="{08266835-E42E-4948-A2CF-55BFB1A92427}" type="presParOf" srcId="{FBB2BC4E-6712-430A-8670-55D889B1025A}" destId="{E7A4067C-54AE-4F59-8858-9736351682BC}" srcOrd="0" destOrd="0" presId="urn:microsoft.com/office/officeart/2005/8/layout/default"/>
    <dgm:cxn modelId="{6D54BE11-FE1F-41BF-BBFA-98E7581723BC}" type="presParOf" srcId="{FBB2BC4E-6712-430A-8670-55D889B1025A}" destId="{CD1AD1DE-D3B5-4A9C-81E1-36F8206E484C}" srcOrd="1" destOrd="0" presId="urn:microsoft.com/office/officeart/2005/8/layout/default"/>
    <dgm:cxn modelId="{F06D742C-48F3-4C0D-A42A-21C98F10C6FD}" type="presParOf" srcId="{FBB2BC4E-6712-430A-8670-55D889B1025A}" destId="{DC9B89C3-803C-40A5-8886-701CC2F28B88}" srcOrd="2" destOrd="0" presId="urn:microsoft.com/office/officeart/2005/8/layout/default"/>
    <dgm:cxn modelId="{B5D6E5D5-00C1-4542-8BD3-5C6E75565282}" type="presParOf" srcId="{FBB2BC4E-6712-430A-8670-55D889B1025A}" destId="{D3A72023-30E7-4DB6-8DAF-B409D9CEAB99}" srcOrd="3" destOrd="0" presId="urn:microsoft.com/office/officeart/2005/8/layout/default"/>
    <dgm:cxn modelId="{E3C7115D-5193-4118-9504-1146214ECE9C}" type="presParOf" srcId="{FBB2BC4E-6712-430A-8670-55D889B1025A}" destId="{05C0510E-FC18-477A-80BA-CBB9446DB6DA}" srcOrd="4" destOrd="0" presId="urn:microsoft.com/office/officeart/2005/8/layout/default"/>
    <dgm:cxn modelId="{F81538A3-9183-454F-B3A7-2FBF14E5A1A1}" type="presParOf" srcId="{FBB2BC4E-6712-430A-8670-55D889B1025A}" destId="{E4F36605-C8DD-4D92-AFBA-66A1AC531B21}" srcOrd="5" destOrd="0" presId="urn:microsoft.com/office/officeart/2005/8/layout/default"/>
    <dgm:cxn modelId="{742F21CA-9066-47F4-9F0A-B0D06C06B66C}" type="presParOf" srcId="{FBB2BC4E-6712-430A-8670-55D889B1025A}" destId="{A4A04391-84C1-4B70-9B27-86D76E77E0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12382-2555-4BA2-8EB6-BB106FEC784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15E1A07-E924-435C-B698-1FC964FF7739}">
      <dgm:prSet phldrT="[Text]"/>
      <dgm:spPr>
        <a:solidFill>
          <a:srgbClr val="2D97E5"/>
        </a:solidFill>
      </dgm:spPr>
      <dgm:t>
        <a:bodyPr/>
        <a:lstStyle/>
        <a:p>
          <a:r>
            <a:rPr lang="en-US" dirty="0" smtClean="0"/>
            <a:t>Costs</a:t>
          </a:r>
          <a:endParaRPr lang="en-CA" dirty="0"/>
        </a:p>
      </dgm:t>
    </dgm:pt>
    <dgm:pt modelId="{DD89C1FD-CFE5-4295-852A-349139839261}" type="parTrans" cxnId="{544221A9-ED3B-4EB3-B95E-208CB3CD0BBC}">
      <dgm:prSet/>
      <dgm:spPr/>
      <dgm:t>
        <a:bodyPr/>
        <a:lstStyle/>
        <a:p>
          <a:endParaRPr lang="en-CA"/>
        </a:p>
      </dgm:t>
    </dgm:pt>
    <dgm:pt modelId="{D2A2BADB-2884-44C3-A0DF-967C4A907592}" type="sibTrans" cxnId="{544221A9-ED3B-4EB3-B95E-208CB3CD0BBC}">
      <dgm:prSet/>
      <dgm:spPr/>
      <dgm:t>
        <a:bodyPr/>
        <a:lstStyle/>
        <a:p>
          <a:endParaRPr lang="en-CA"/>
        </a:p>
      </dgm:t>
    </dgm:pt>
    <dgm:pt modelId="{A948A6F5-1C81-4AF8-B45A-E9870D68ACE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Personal</a:t>
          </a:r>
          <a:endParaRPr lang="en-CA" b="1" dirty="0"/>
        </a:p>
      </dgm:t>
    </dgm:pt>
    <dgm:pt modelId="{8412F3B5-437D-4416-9F0C-2FFD150AF20D}" type="parTrans" cxnId="{2383567C-D2DD-4639-8615-7F2CCE8A5C9C}">
      <dgm:prSet/>
      <dgm:spPr/>
      <dgm:t>
        <a:bodyPr/>
        <a:lstStyle/>
        <a:p>
          <a:endParaRPr lang="en-CA"/>
        </a:p>
      </dgm:t>
    </dgm:pt>
    <dgm:pt modelId="{4A3259C1-DC31-4AA9-8555-F1E2E1076992}" type="sibTrans" cxnId="{2383567C-D2DD-4639-8615-7F2CCE8A5C9C}">
      <dgm:prSet/>
      <dgm:spPr/>
      <dgm:t>
        <a:bodyPr/>
        <a:lstStyle/>
        <a:p>
          <a:endParaRPr lang="en-CA"/>
        </a:p>
      </dgm:t>
    </dgm:pt>
    <dgm:pt modelId="{3BC44051-A088-472B-B071-9912EFEB8B90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Health</a:t>
          </a:r>
          <a:endParaRPr lang="en-CA" b="1" dirty="0"/>
        </a:p>
      </dgm:t>
    </dgm:pt>
    <dgm:pt modelId="{E5C2E52D-8AB9-4E44-BBA6-04290F9A3EC2}" type="parTrans" cxnId="{EB362BD7-24B9-48B0-B03A-0C7375C2EC0B}">
      <dgm:prSet/>
      <dgm:spPr/>
      <dgm:t>
        <a:bodyPr/>
        <a:lstStyle/>
        <a:p>
          <a:endParaRPr lang="en-CA"/>
        </a:p>
      </dgm:t>
    </dgm:pt>
    <dgm:pt modelId="{3BA983BA-9549-4F76-A35D-57287631A093}" type="sibTrans" cxnId="{EB362BD7-24B9-48B0-B03A-0C7375C2EC0B}">
      <dgm:prSet/>
      <dgm:spPr/>
      <dgm:t>
        <a:bodyPr/>
        <a:lstStyle/>
        <a:p>
          <a:endParaRPr lang="en-CA"/>
        </a:p>
      </dgm:t>
    </dgm:pt>
    <dgm:pt modelId="{A948D149-A828-418D-AFFC-13A2B2AD8343}">
      <dgm:prSet phldrT="[Text]" custT="1"/>
      <dgm:spPr>
        <a:solidFill>
          <a:srgbClr val="FDD106"/>
        </a:solidFill>
      </dgm:spPr>
      <dgm:t>
        <a:bodyPr/>
        <a:lstStyle/>
        <a:p>
          <a:r>
            <a:rPr lang="en-US" sz="1400" b="1" dirty="0" smtClean="0"/>
            <a:t>Financial</a:t>
          </a:r>
          <a:endParaRPr lang="en-CA" sz="1400" b="1" dirty="0"/>
        </a:p>
      </dgm:t>
    </dgm:pt>
    <dgm:pt modelId="{9EA03A44-B538-4075-BF9F-40606163274B}" type="parTrans" cxnId="{7943E1D7-1218-4001-8B4A-48076D5FB6FD}">
      <dgm:prSet/>
      <dgm:spPr/>
      <dgm:t>
        <a:bodyPr/>
        <a:lstStyle/>
        <a:p>
          <a:endParaRPr lang="en-CA"/>
        </a:p>
      </dgm:t>
    </dgm:pt>
    <dgm:pt modelId="{7C5CED52-5283-4756-8591-A84E46B72AAA}" type="sibTrans" cxnId="{7943E1D7-1218-4001-8B4A-48076D5FB6FD}">
      <dgm:prSet/>
      <dgm:spPr/>
      <dgm:t>
        <a:bodyPr/>
        <a:lstStyle/>
        <a:p>
          <a:endParaRPr lang="en-CA"/>
        </a:p>
      </dgm:t>
    </dgm:pt>
    <dgm:pt modelId="{AC18ED51-AEDF-4C59-8F4C-AD3CBAA3DFFD}">
      <dgm:prSet phldrT="[Text]"/>
      <dgm:spPr/>
      <dgm:t>
        <a:bodyPr/>
        <a:lstStyle/>
        <a:p>
          <a:r>
            <a:rPr lang="en-US" b="1" dirty="0" smtClean="0"/>
            <a:t>Social</a:t>
          </a:r>
          <a:endParaRPr lang="en-CA" b="1" dirty="0"/>
        </a:p>
      </dgm:t>
    </dgm:pt>
    <dgm:pt modelId="{8819FD3C-497B-4953-B0A9-3536746D33D5}" type="parTrans" cxnId="{63A8A096-B758-4AF4-9C1D-32ACB9A41CA2}">
      <dgm:prSet/>
      <dgm:spPr/>
      <dgm:t>
        <a:bodyPr/>
        <a:lstStyle/>
        <a:p>
          <a:endParaRPr lang="en-CA"/>
        </a:p>
      </dgm:t>
    </dgm:pt>
    <dgm:pt modelId="{38F6CDC1-162B-4494-86BC-154C489FF6B6}" type="sibTrans" cxnId="{63A8A096-B758-4AF4-9C1D-32ACB9A41CA2}">
      <dgm:prSet/>
      <dgm:spPr/>
      <dgm:t>
        <a:bodyPr/>
        <a:lstStyle/>
        <a:p>
          <a:endParaRPr lang="en-CA"/>
        </a:p>
      </dgm:t>
    </dgm:pt>
    <dgm:pt modelId="{D2EECB9F-C166-41AD-B3B5-3338BD9219A5}" type="pres">
      <dgm:prSet presAssocID="{85712382-2555-4BA2-8EB6-BB106FEC78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9E90F42-EBDD-4963-8DB0-4AF9866DB49B}" type="pres">
      <dgm:prSet presAssocID="{515E1A07-E924-435C-B698-1FC964FF7739}" presName="centerShape" presStyleLbl="node0" presStyleIdx="0" presStyleCnt="1"/>
      <dgm:spPr/>
      <dgm:t>
        <a:bodyPr/>
        <a:lstStyle/>
        <a:p>
          <a:endParaRPr lang="en-CA"/>
        </a:p>
      </dgm:t>
    </dgm:pt>
    <dgm:pt modelId="{D8681ED4-B254-4F84-AAC6-187C39B49395}" type="pres">
      <dgm:prSet presAssocID="{A948A6F5-1C81-4AF8-B45A-E9870D68AC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4C846E-3956-46C9-ADC9-29F044C5E7A7}" type="pres">
      <dgm:prSet presAssocID="{A948A6F5-1C81-4AF8-B45A-E9870D68ACE3}" presName="dummy" presStyleCnt="0"/>
      <dgm:spPr/>
    </dgm:pt>
    <dgm:pt modelId="{2AA87A5D-2190-4B11-9E44-4857D41C5089}" type="pres">
      <dgm:prSet presAssocID="{4A3259C1-DC31-4AA9-8555-F1E2E1076992}" presName="sibTrans" presStyleLbl="sibTrans2D1" presStyleIdx="0" presStyleCnt="4"/>
      <dgm:spPr/>
      <dgm:t>
        <a:bodyPr/>
        <a:lstStyle/>
        <a:p>
          <a:endParaRPr lang="en-CA"/>
        </a:p>
      </dgm:t>
    </dgm:pt>
    <dgm:pt modelId="{4E2815D6-AAD9-4803-B6C6-62ADECE6A483}" type="pres">
      <dgm:prSet presAssocID="{3BC44051-A088-472B-B071-9912EFEB8B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E1C43A-6D81-4997-9552-DAB8A85A9E12}" type="pres">
      <dgm:prSet presAssocID="{3BC44051-A088-472B-B071-9912EFEB8B90}" presName="dummy" presStyleCnt="0"/>
      <dgm:spPr/>
    </dgm:pt>
    <dgm:pt modelId="{50FC1FF8-489B-4E23-A3B4-655389CE8E48}" type="pres">
      <dgm:prSet presAssocID="{3BA983BA-9549-4F76-A35D-57287631A093}" presName="sibTrans" presStyleLbl="sibTrans2D1" presStyleIdx="1" presStyleCnt="4"/>
      <dgm:spPr/>
      <dgm:t>
        <a:bodyPr/>
        <a:lstStyle/>
        <a:p>
          <a:endParaRPr lang="en-CA"/>
        </a:p>
      </dgm:t>
    </dgm:pt>
    <dgm:pt modelId="{E71E89A6-18E0-4734-A1F3-2AAD0949EB86}" type="pres">
      <dgm:prSet presAssocID="{A948D149-A828-418D-AFFC-13A2B2AD83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A1F6C0-A6AA-4497-94DB-79EEF6F23490}" type="pres">
      <dgm:prSet presAssocID="{A948D149-A828-418D-AFFC-13A2B2AD8343}" presName="dummy" presStyleCnt="0"/>
      <dgm:spPr/>
    </dgm:pt>
    <dgm:pt modelId="{79EEF93F-0B93-494F-843D-F9F6BA45EC46}" type="pres">
      <dgm:prSet presAssocID="{7C5CED52-5283-4756-8591-A84E46B72AAA}" presName="sibTrans" presStyleLbl="sibTrans2D1" presStyleIdx="2" presStyleCnt="4"/>
      <dgm:spPr/>
      <dgm:t>
        <a:bodyPr/>
        <a:lstStyle/>
        <a:p>
          <a:endParaRPr lang="en-CA"/>
        </a:p>
      </dgm:t>
    </dgm:pt>
    <dgm:pt modelId="{BEEAFC09-AF50-40DF-B898-11C3D6F241C6}" type="pres">
      <dgm:prSet presAssocID="{AC18ED51-AEDF-4C59-8F4C-AD3CBAA3DF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142B4C0-1B50-4445-89C4-D9E47264BDAA}" type="pres">
      <dgm:prSet presAssocID="{AC18ED51-AEDF-4C59-8F4C-AD3CBAA3DFFD}" presName="dummy" presStyleCnt="0"/>
      <dgm:spPr/>
    </dgm:pt>
    <dgm:pt modelId="{7FB35BF4-2EF3-43DF-8203-063484839D04}" type="pres">
      <dgm:prSet presAssocID="{38F6CDC1-162B-4494-86BC-154C489FF6B6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E6967D72-08CA-4EE7-BBA2-D9468ABC532B}" type="presOf" srcId="{AC18ED51-AEDF-4C59-8F4C-AD3CBAA3DFFD}" destId="{BEEAFC09-AF50-40DF-B898-11C3D6F241C6}" srcOrd="0" destOrd="0" presId="urn:microsoft.com/office/officeart/2005/8/layout/radial6"/>
    <dgm:cxn modelId="{680CCF51-8682-4345-83B6-166D66D230B7}" type="presOf" srcId="{A948A6F5-1C81-4AF8-B45A-E9870D68ACE3}" destId="{D8681ED4-B254-4F84-AAC6-187C39B49395}" srcOrd="0" destOrd="0" presId="urn:microsoft.com/office/officeart/2005/8/layout/radial6"/>
    <dgm:cxn modelId="{0678654B-65A0-487F-A4A6-341EE5ADF687}" type="presOf" srcId="{515E1A07-E924-435C-B698-1FC964FF7739}" destId="{E9E90F42-EBDD-4963-8DB0-4AF9866DB49B}" srcOrd="0" destOrd="0" presId="urn:microsoft.com/office/officeart/2005/8/layout/radial6"/>
    <dgm:cxn modelId="{153C59F1-6A9E-48BC-816E-411E34B30D96}" type="presOf" srcId="{3BC44051-A088-472B-B071-9912EFEB8B90}" destId="{4E2815D6-AAD9-4803-B6C6-62ADECE6A483}" srcOrd="0" destOrd="0" presId="urn:microsoft.com/office/officeart/2005/8/layout/radial6"/>
    <dgm:cxn modelId="{63A8A096-B758-4AF4-9C1D-32ACB9A41CA2}" srcId="{515E1A07-E924-435C-B698-1FC964FF7739}" destId="{AC18ED51-AEDF-4C59-8F4C-AD3CBAA3DFFD}" srcOrd="3" destOrd="0" parTransId="{8819FD3C-497B-4953-B0A9-3536746D33D5}" sibTransId="{38F6CDC1-162B-4494-86BC-154C489FF6B6}"/>
    <dgm:cxn modelId="{7943E1D7-1218-4001-8B4A-48076D5FB6FD}" srcId="{515E1A07-E924-435C-B698-1FC964FF7739}" destId="{A948D149-A828-418D-AFFC-13A2B2AD8343}" srcOrd="2" destOrd="0" parTransId="{9EA03A44-B538-4075-BF9F-40606163274B}" sibTransId="{7C5CED52-5283-4756-8591-A84E46B72AAA}"/>
    <dgm:cxn modelId="{EB362BD7-24B9-48B0-B03A-0C7375C2EC0B}" srcId="{515E1A07-E924-435C-B698-1FC964FF7739}" destId="{3BC44051-A088-472B-B071-9912EFEB8B90}" srcOrd="1" destOrd="0" parTransId="{E5C2E52D-8AB9-4E44-BBA6-04290F9A3EC2}" sibTransId="{3BA983BA-9549-4F76-A35D-57287631A093}"/>
    <dgm:cxn modelId="{EFB0599C-2E71-4D2E-86F1-7CA5D77712E9}" type="presOf" srcId="{7C5CED52-5283-4756-8591-A84E46B72AAA}" destId="{79EEF93F-0B93-494F-843D-F9F6BA45EC46}" srcOrd="0" destOrd="0" presId="urn:microsoft.com/office/officeart/2005/8/layout/radial6"/>
    <dgm:cxn modelId="{FB99C0CF-C80D-4138-BCC8-1AABAB53B3BA}" type="presOf" srcId="{4A3259C1-DC31-4AA9-8555-F1E2E1076992}" destId="{2AA87A5D-2190-4B11-9E44-4857D41C5089}" srcOrd="0" destOrd="0" presId="urn:microsoft.com/office/officeart/2005/8/layout/radial6"/>
    <dgm:cxn modelId="{2383567C-D2DD-4639-8615-7F2CCE8A5C9C}" srcId="{515E1A07-E924-435C-B698-1FC964FF7739}" destId="{A948A6F5-1C81-4AF8-B45A-E9870D68ACE3}" srcOrd="0" destOrd="0" parTransId="{8412F3B5-437D-4416-9F0C-2FFD150AF20D}" sibTransId="{4A3259C1-DC31-4AA9-8555-F1E2E1076992}"/>
    <dgm:cxn modelId="{CE240F8F-4FF8-41A4-8648-C6F3FAE92B36}" type="presOf" srcId="{38F6CDC1-162B-4494-86BC-154C489FF6B6}" destId="{7FB35BF4-2EF3-43DF-8203-063484839D04}" srcOrd="0" destOrd="0" presId="urn:microsoft.com/office/officeart/2005/8/layout/radial6"/>
    <dgm:cxn modelId="{841167BF-F380-4FB9-95B5-9DB676CD98E4}" type="presOf" srcId="{85712382-2555-4BA2-8EB6-BB106FEC7848}" destId="{D2EECB9F-C166-41AD-B3B5-3338BD9219A5}" srcOrd="0" destOrd="0" presId="urn:microsoft.com/office/officeart/2005/8/layout/radial6"/>
    <dgm:cxn modelId="{57E6C1EB-58BB-41BF-98C3-0FB537747D84}" type="presOf" srcId="{A948D149-A828-418D-AFFC-13A2B2AD8343}" destId="{E71E89A6-18E0-4734-A1F3-2AAD0949EB86}" srcOrd="0" destOrd="0" presId="urn:microsoft.com/office/officeart/2005/8/layout/radial6"/>
    <dgm:cxn modelId="{544221A9-ED3B-4EB3-B95E-208CB3CD0BBC}" srcId="{85712382-2555-4BA2-8EB6-BB106FEC7848}" destId="{515E1A07-E924-435C-B698-1FC964FF7739}" srcOrd="0" destOrd="0" parTransId="{DD89C1FD-CFE5-4295-852A-349139839261}" sibTransId="{D2A2BADB-2884-44C3-A0DF-967C4A907592}"/>
    <dgm:cxn modelId="{E9BA639A-B0C1-4B6C-BDCC-454E5B1E67F2}" type="presOf" srcId="{3BA983BA-9549-4F76-A35D-57287631A093}" destId="{50FC1FF8-489B-4E23-A3B4-655389CE8E48}" srcOrd="0" destOrd="0" presId="urn:microsoft.com/office/officeart/2005/8/layout/radial6"/>
    <dgm:cxn modelId="{A0775A1A-62C4-4F16-9369-1996510FB39D}" type="presParOf" srcId="{D2EECB9F-C166-41AD-B3B5-3338BD9219A5}" destId="{E9E90F42-EBDD-4963-8DB0-4AF9866DB49B}" srcOrd="0" destOrd="0" presId="urn:microsoft.com/office/officeart/2005/8/layout/radial6"/>
    <dgm:cxn modelId="{DD51F11B-C854-41E0-9552-19A10E6F5999}" type="presParOf" srcId="{D2EECB9F-C166-41AD-B3B5-3338BD9219A5}" destId="{D8681ED4-B254-4F84-AAC6-187C39B49395}" srcOrd="1" destOrd="0" presId="urn:microsoft.com/office/officeart/2005/8/layout/radial6"/>
    <dgm:cxn modelId="{E7CBE76C-9E56-4BCC-AB6A-0AC7C77ADAFA}" type="presParOf" srcId="{D2EECB9F-C166-41AD-B3B5-3338BD9219A5}" destId="{AD4C846E-3956-46C9-ADC9-29F044C5E7A7}" srcOrd="2" destOrd="0" presId="urn:microsoft.com/office/officeart/2005/8/layout/radial6"/>
    <dgm:cxn modelId="{2FC3A8C2-167A-413B-ACA3-87705408D78E}" type="presParOf" srcId="{D2EECB9F-C166-41AD-B3B5-3338BD9219A5}" destId="{2AA87A5D-2190-4B11-9E44-4857D41C5089}" srcOrd="3" destOrd="0" presId="urn:microsoft.com/office/officeart/2005/8/layout/radial6"/>
    <dgm:cxn modelId="{81708893-2FF1-472E-89F0-7FAF14F0FAFB}" type="presParOf" srcId="{D2EECB9F-C166-41AD-B3B5-3338BD9219A5}" destId="{4E2815D6-AAD9-4803-B6C6-62ADECE6A483}" srcOrd="4" destOrd="0" presId="urn:microsoft.com/office/officeart/2005/8/layout/radial6"/>
    <dgm:cxn modelId="{342E6E1B-A6D3-4154-8FF5-2B8472473C27}" type="presParOf" srcId="{D2EECB9F-C166-41AD-B3B5-3338BD9219A5}" destId="{2AE1C43A-6D81-4997-9552-DAB8A85A9E12}" srcOrd="5" destOrd="0" presId="urn:microsoft.com/office/officeart/2005/8/layout/radial6"/>
    <dgm:cxn modelId="{21E5A1C0-EF38-4FD4-B963-A8825165F7A6}" type="presParOf" srcId="{D2EECB9F-C166-41AD-B3B5-3338BD9219A5}" destId="{50FC1FF8-489B-4E23-A3B4-655389CE8E48}" srcOrd="6" destOrd="0" presId="urn:microsoft.com/office/officeart/2005/8/layout/radial6"/>
    <dgm:cxn modelId="{F52AB9D1-114A-422C-A415-0AD5552825D2}" type="presParOf" srcId="{D2EECB9F-C166-41AD-B3B5-3338BD9219A5}" destId="{E71E89A6-18E0-4734-A1F3-2AAD0949EB86}" srcOrd="7" destOrd="0" presId="urn:microsoft.com/office/officeart/2005/8/layout/radial6"/>
    <dgm:cxn modelId="{632E7817-B220-4404-B9D4-31FADCB0168F}" type="presParOf" srcId="{D2EECB9F-C166-41AD-B3B5-3338BD9219A5}" destId="{21A1F6C0-A6AA-4497-94DB-79EEF6F23490}" srcOrd="8" destOrd="0" presId="urn:microsoft.com/office/officeart/2005/8/layout/radial6"/>
    <dgm:cxn modelId="{0E9F0665-8542-4CFA-8986-85CE19B72352}" type="presParOf" srcId="{D2EECB9F-C166-41AD-B3B5-3338BD9219A5}" destId="{79EEF93F-0B93-494F-843D-F9F6BA45EC46}" srcOrd="9" destOrd="0" presId="urn:microsoft.com/office/officeart/2005/8/layout/radial6"/>
    <dgm:cxn modelId="{4CA4C816-EB08-4563-A0FB-0F4F7FC21D07}" type="presParOf" srcId="{D2EECB9F-C166-41AD-B3B5-3338BD9219A5}" destId="{BEEAFC09-AF50-40DF-B898-11C3D6F241C6}" srcOrd="10" destOrd="0" presId="urn:microsoft.com/office/officeart/2005/8/layout/radial6"/>
    <dgm:cxn modelId="{C12C0C38-DFE9-45BF-85F7-3233BB7B7FBA}" type="presParOf" srcId="{D2EECB9F-C166-41AD-B3B5-3338BD9219A5}" destId="{5142B4C0-1B50-4445-89C4-D9E47264BDAA}" srcOrd="11" destOrd="0" presId="urn:microsoft.com/office/officeart/2005/8/layout/radial6"/>
    <dgm:cxn modelId="{1C4B03F9-0933-408F-B741-5DD50630FF3B}" type="presParOf" srcId="{D2EECB9F-C166-41AD-B3B5-3338BD9219A5}" destId="{7FB35BF4-2EF3-43DF-8203-063484839D0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4067C-54AE-4F59-8858-9736351682BC}">
      <dsp:nvSpPr>
        <dsp:cNvPr id="0" name=""/>
        <dsp:cNvSpPr/>
      </dsp:nvSpPr>
      <dsp:spPr>
        <a:xfrm>
          <a:off x="31855" y="2455"/>
          <a:ext cx="4057343" cy="2434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Short-haul advantages </a:t>
          </a:r>
          <a:endParaRPr lang="en-US" sz="4100" kern="1200" dirty="0"/>
        </a:p>
      </dsp:txBody>
      <dsp:txXfrm>
        <a:off x="31855" y="2455"/>
        <a:ext cx="4057343" cy="2434405"/>
      </dsp:txXfrm>
    </dsp:sp>
    <dsp:sp modelId="{DC9B89C3-803C-40A5-8886-701CC2F28B88}">
      <dsp:nvSpPr>
        <dsp:cNvPr id="0" name=""/>
        <dsp:cNvSpPr/>
      </dsp:nvSpPr>
      <dsp:spPr>
        <a:xfrm>
          <a:off x="4393215" y="0"/>
          <a:ext cx="4057343" cy="243440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Short-haul disadvantages</a:t>
          </a:r>
          <a:endParaRPr lang="en-US" sz="4100" kern="1200" dirty="0"/>
        </a:p>
      </dsp:txBody>
      <dsp:txXfrm>
        <a:off x="4393215" y="0"/>
        <a:ext cx="4057343" cy="2434405"/>
      </dsp:txXfrm>
    </dsp:sp>
    <dsp:sp modelId="{05C0510E-FC18-477A-80BA-CBB9446DB6DA}">
      <dsp:nvSpPr>
        <dsp:cNvPr id="0" name=""/>
        <dsp:cNvSpPr/>
      </dsp:nvSpPr>
      <dsp:spPr>
        <a:xfrm>
          <a:off x="31855" y="2842595"/>
          <a:ext cx="4057343" cy="243440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Long-haul advantages  </a:t>
          </a:r>
          <a:endParaRPr lang="en-US" sz="4100" kern="1200" dirty="0"/>
        </a:p>
      </dsp:txBody>
      <dsp:txXfrm>
        <a:off x="31855" y="2842595"/>
        <a:ext cx="4057343" cy="2434405"/>
      </dsp:txXfrm>
    </dsp:sp>
    <dsp:sp modelId="{A4A04391-84C1-4B70-9B27-86D76E77E090}">
      <dsp:nvSpPr>
        <dsp:cNvPr id="0" name=""/>
        <dsp:cNvSpPr/>
      </dsp:nvSpPr>
      <dsp:spPr>
        <a:xfrm>
          <a:off x="4494932" y="2842595"/>
          <a:ext cx="4057343" cy="243440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Long haul disadvantages</a:t>
          </a:r>
          <a:endParaRPr lang="en-US" sz="4100" kern="1200" dirty="0"/>
        </a:p>
      </dsp:txBody>
      <dsp:txXfrm>
        <a:off x="4494932" y="2842595"/>
        <a:ext cx="4057343" cy="2434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4067C-54AE-4F59-8858-9736351682BC}">
      <dsp:nvSpPr>
        <dsp:cNvPr id="0" name=""/>
        <dsp:cNvSpPr/>
      </dsp:nvSpPr>
      <dsp:spPr>
        <a:xfrm>
          <a:off x="889216" y="15747"/>
          <a:ext cx="4381972" cy="26291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Short-haul advantages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more time at home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familiar routes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more predictable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few log book worries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more time with family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889216" y="15747"/>
        <a:ext cx="4381972" cy="2629183"/>
      </dsp:txXfrm>
    </dsp:sp>
    <dsp:sp modelId="{DC9B89C3-803C-40A5-8886-701CC2F28B88}">
      <dsp:nvSpPr>
        <dsp:cNvPr id="0" name=""/>
        <dsp:cNvSpPr/>
      </dsp:nvSpPr>
      <dsp:spPr>
        <a:xfrm>
          <a:off x="5539891" y="682"/>
          <a:ext cx="4385828" cy="265878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Short-haul disadvantages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inconsistent or seasonal work</a:t>
          </a:r>
          <a:endParaRPr lang="en-CA" sz="16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long work days</a:t>
          </a:r>
          <a:endParaRPr lang="en-CA" sz="16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lower income</a:t>
          </a:r>
          <a:endParaRPr lang="en-CA" sz="16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more traffic challenges</a:t>
          </a:r>
          <a:endParaRPr lang="en-CA" sz="16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more backing up and maneuvering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539891" y="682"/>
        <a:ext cx="4385828" cy="2658788"/>
      </dsp:txXfrm>
    </dsp:sp>
    <dsp:sp modelId="{05C0510E-FC18-477A-80BA-CBB9446DB6DA}">
      <dsp:nvSpPr>
        <dsp:cNvPr id="0" name=""/>
        <dsp:cNvSpPr/>
      </dsp:nvSpPr>
      <dsp:spPr>
        <a:xfrm>
          <a:off x="898790" y="3119976"/>
          <a:ext cx="4381972" cy="262918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Long-haul advantages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r>
            <a:rPr lang="en-US" sz="1700" b="1" kern="1200" dirty="0" smtClean="0">
              <a:solidFill>
                <a:schemeClr val="bg1"/>
              </a:solidFill>
              <a:effectLst/>
            </a:rPr>
            <a:t>travel and scenery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independence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different challenges each day</a:t>
          </a:r>
          <a:endParaRPr lang="en-US" sz="17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898790" y="3119976"/>
        <a:ext cx="4381972" cy="2629183"/>
      </dsp:txXfrm>
    </dsp:sp>
    <dsp:sp modelId="{A4A04391-84C1-4B70-9B27-86D76E77E090}">
      <dsp:nvSpPr>
        <dsp:cNvPr id="0" name=""/>
        <dsp:cNvSpPr/>
      </dsp:nvSpPr>
      <dsp:spPr>
        <a:xfrm>
          <a:off x="5681056" y="3098875"/>
          <a:ext cx="4366679" cy="26732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Long haul disadvantages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being away from home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loneliness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time management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lifestyle, diet, fitness and health</a:t>
          </a:r>
          <a:endParaRPr lang="en-CA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</a:rPr>
            <a:t>unpredictable work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>
            <a:solidFill>
              <a:schemeClr val="bg1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681056" y="3098875"/>
        <a:ext cx="4366679" cy="2673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5BF4-2EF3-43DF-8203-063484839D04}">
      <dsp:nvSpPr>
        <dsp:cNvPr id="0" name=""/>
        <dsp:cNvSpPr/>
      </dsp:nvSpPr>
      <dsp:spPr>
        <a:xfrm>
          <a:off x="3212005" y="666756"/>
          <a:ext cx="4457348" cy="4457348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EF93F-0B93-494F-843D-F9F6BA45EC46}">
      <dsp:nvSpPr>
        <dsp:cNvPr id="0" name=""/>
        <dsp:cNvSpPr/>
      </dsp:nvSpPr>
      <dsp:spPr>
        <a:xfrm>
          <a:off x="3212005" y="666756"/>
          <a:ext cx="4457348" cy="4457348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1FF8-489B-4E23-A3B4-655389CE8E48}">
      <dsp:nvSpPr>
        <dsp:cNvPr id="0" name=""/>
        <dsp:cNvSpPr/>
      </dsp:nvSpPr>
      <dsp:spPr>
        <a:xfrm>
          <a:off x="3212005" y="666756"/>
          <a:ext cx="4457348" cy="4457348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7A5D-2190-4B11-9E44-4857D41C5089}">
      <dsp:nvSpPr>
        <dsp:cNvPr id="0" name=""/>
        <dsp:cNvSpPr/>
      </dsp:nvSpPr>
      <dsp:spPr>
        <a:xfrm>
          <a:off x="3212005" y="666756"/>
          <a:ext cx="4457348" cy="4457348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0F42-EBDD-4963-8DB0-4AF9866DB49B}">
      <dsp:nvSpPr>
        <dsp:cNvPr id="0" name=""/>
        <dsp:cNvSpPr/>
      </dsp:nvSpPr>
      <dsp:spPr>
        <a:xfrm>
          <a:off x="4415239" y="1869990"/>
          <a:ext cx="2050881" cy="2050881"/>
        </a:xfrm>
        <a:prstGeom prst="ellipse">
          <a:avLst/>
        </a:prstGeom>
        <a:solidFill>
          <a:srgbClr val="2D97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Costs</a:t>
          </a:r>
          <a:endParaRPr lang="en-CA" sz="3800" kern="1200" dirty="0"/>
        </a:p>
      </dsp:txBody>
      <dsp:txXfrm>
        <a:off x="4715584" y="2170335"/>
        <a:ext cx="1450191" cy="1450191"/>
      </dsp:txXfrm>
    </dsp:sp>
    <dsp:sp modelId="{D8681ED4-B254-4F84-AAC6-187C39B49395}">
      <dsp:nvSpPr>
        <dsp:cNvPr id="0" name=""/>
        <dsp:cNvSpPr/>
      </dsp:nvSpPr>
      <dsp:spPr>
        <a:xfrm>
          <a:off x="4722871" y="630"/>
          <a:ext cx="1435616" cy="143561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Personal</a:t>
          </a:r>
          <a:endParaRPr lang="en-CA" sz="1500" b="1" kern="1200" dirty="0"/>
        </a:p>
      </dsp:txBody>
      <dsp:txXfrm>
        <a:off x="4933112" y="210871"/>
        <a:ext cx="1015134" cy="1015134"/>
      </dsp:txXfrm>
    </dsp:sp>
    <dsp:sp modelId="{4E2815D6-AAD9-4803-B6C6-62ADECE6A483}">
      <dsp:nvSpPr>
        <dsp:cNvPr id="0" name=""/>
        <dsp:cNvSpPr/>
      </dsp:nvSpPr>
      <dsp:spPr>
        <a:xfrm>
          <a:off x="6899863" y="2177622"/>
          <a:ext cx="1435616" cy="143561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Health</a:t>
          </a:r>
          <a:endParaRPr lang="en-CA" sz="1500" b="1" kern="1200" dirty="0"/>
        </a:p>
      </dsp:txBody>
      <dsp:txXfrm>
        <a:off x="7110104" y="2387863"/>
        <a:ext cx="1015134" cy="1015134"/>
      </dsp:txXfrm>
    </dsp:sp>
    <dsp:sp modelId="{E71E89A6-18E0-4734-A1F3-2AAD0949EB86}">
      <dsp:nvSpPr>
        <dsp:cNvPr id="0" name=""/>
        <dsp:cNvSpPr/>
      </dsp:nvSpPr>
      <dsp:spPr>
        <a:xfrm>
          <a:off x="4722871" y="4354614"/>
          <a:ext cx="1435616" cy="1435616"/>
        </a:xfrm>
        <a:prstGeom prst="ellipse">
          <a:avLst/>
        </a:prstGeom>
        <a:solidFill>
          <a:srgbClr val="FDD1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Financial</a:t>
          </a:r>
          <a:endParaRPr lang="en-CA" sz="1400" b="1" kern="1200" dirty="0"/>
        </a:p>
      </dsp:txBody>
      <dsp:txXfrm>
        <a:off x="4933112" y="4564855"/>
        <a:ext cx="1015134" cy="1015134"/>
      </dsp:txXfrm>
    </dsp:sp>
    <dsp:sp modelId="{BEEAFC09-AF50-40DF-B898-11C3D6F241C6}">
      <dsp:nvSpPr>
        <dsp:cNvPr id="0" name=""/>
        <dsp:cNvSpPr/>
      </dsp:nvSpPr>
      <dsp:spPr>
        <a:xfrm>
          <a:off x="2545879" y="2177622"/>
          <a:ext cx="1435616" cy="143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Social</a:t>
          </a:r>
          <a:endParaRPr lang="en-CA" sz="1500" b="1" kern="1200" dirty="0"/>
        </a:p>
      </dsp:txBody>
      <dsp:txXfrm>
        <a:off x="2756120" y="2387863"/>
        <a:ext cx="1015134" cy="101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3F56EA-8ECC-4024-A8D1-127F01548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AB079-B003-47C9-918A-731596773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5FC21-C888-4100-9733-9B472F218229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81674-B423-4A62-8B66-FDA2A4DC6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77F04-C7D9-4948-9CAB-DCC9EF500F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3A11-90A3-42E7-8CF6-431A2107D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6671-F96F-4532-B4EE-20AEA24545AD}" type="datetimeFigureOut">
              <a:rPr lang="en-CA" smtClean="0"/>
              <a:t>2021-06-29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B52B-0897-46EF-ACB7-C2A1E9716B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30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Welcome</a:t>
            </a:r>
            <a:r>
              <a:rPr lang="en-US" baseline="0" dirty="0" smtClean="0"/>
              <a:t> students and introduce yourself with brief background in trucking.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68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dirty="0" smtClean="0">
                <a:solidFill>
                  <a:srgbClr val="7030A0"/>
                </a:solidFill>
              </a:rPr>
              <a:t>Instructor 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Compare</a:t>
            </a:r>
            <a:r>
              <a:rPr lang="en-US" baseline="0" dirty="0" smtClean="0"/>
              <a:t> students ideas to the slide.</a:t>
            </a:r>
            <a:endParaRPr lang="en-US" dirty="0" smtClean="0"/>
          </a:p>
          <a:p>
            <a:endParaRPr lang="en-CA" sz="1200" b="0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563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Briefly discuss each: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Class 1 </a:t>
            </a:r>
            <a:r>
              <a:rPr lang="en-US" sz="1200" dirty="0" err="1" smtClean="0"/>
              <a:t>licence</a:t>
            </a:r>
            <a:r>
              <a:rPr lang="en-US" sz="1200" baseline="0" dirty="0" smtClean="0"/>
              <a:t> with air brakes endorsement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pre-trip inspection test (includes air brakes)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road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driver's medical exam - some medical conditions that may prohibit a driver from holding a Class</a:t>
            </a:r>
            <a:r>
              <a:rPr lang="en-CA" sz="1200" baseline="0" dirty="0" smtClean="0"/>
              <a:t> 1 licence include: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disease, brain tumors, hearing problems, musculoskeletal conditions, vision impairments, sleep disorders, kidney disease.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042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</a:rPr>
              <a:t>Schools should 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provide this information in advance of the course. Ask if there are any questions. </a:t>
            </a:r>
            <a:endParaRPr lang="en-CA" sz="1200" b="0" i="0" u="none" strike="noStrike" kern="1200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778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of the reasons driving a truck is such a big responsibility.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37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shows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WorkSafeBC’s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from 2012 to 2016 listing the top 10 motor vehicle incident types for drivers employed in general trucking.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incident type with the highest number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WorkSafe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claims during this period was “jack-knifed or overturned” without involving a collision with another vehicle.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the key contributing factors to the number 1-ranked crash might have been?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94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Student Guide, briefly discuss 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some of Canada’s deadliest crashes from the last few decades involving a commercial vehicle.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focus 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Humbolt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it will be discussed later.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42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 – have students brainstorm all the costs and consequences of truck crashes and incidents.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costs take a tremendous toll on drivers and companies.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 (direct) costs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 (indirect) costs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human, psychological, and environmental costs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34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slide, briefly discussing each point.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on communication later.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2246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success as a professional truck driver goes beyond your driving skills - your interpersonal skills are also important.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Employers often expect that you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basic knowledge and understanding of the laws and other compliance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successful as a professional driver, you must ensure that you have a clean driving record.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Carriers are required by law to keep specific records on each employed driver’s file for four calendar years after the driver files have been created, established or received.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Commercial Carrier Record-keeping and Commercial Vehicle Driver Reporting Regulations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records must also be kept for each person who is authorized to drive an NSC vehicle for a carrier.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 lesson plan for list.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150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truck driver aptitude survey 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them complete it or assign as homework.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the results are private, for their information only, and they are not required to share.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82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Review location of washrooms are as well as the emergency exits.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Advise if you have a lunchroom/coffee area location and breaks during the course.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Review use of cell phones during the course and any other rules or procedures students need to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651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iscuss the MELT program and why it has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implemented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568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Provide an overview of the unit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26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activity acts as an ice breaker for the trainees and provides a snap shot of trainees experience and expectations for the instructor.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partners. Have the partners interview each other using the questions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following the activity: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trainees to contribute what they may already know about trucking.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know someone who is a commercial driver? If so, ask them to describe what the driver transports and what they know about the life of the driver.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they think it’s like to be a truck driver?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6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 – What do think it’s like to be a commercial truck driver?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answers and probe as needed.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ideo (5:17 min). If hyperlink doesn’t work, copy and past URL to your browser.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video after watching 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Brian heads to Terrace where he meets a truck driver. He rides along and learns about local and long distance trips and other opportunities, such as running your own business or becoming a heavy equipment operator. This job can be like a "paid tourist"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275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only a few sample photos – provide other images for students to view.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37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endParaRPr lang="en-US" dirty="0" smtClean="0"/>
          </a:p>
          <a:p>
            <a:r>
              <a:rPr lang="en-US" dirty="0" smtClean="0"/>
              <a:t>Have</a:t>
            </a:r>
            <a:r>
              <a:rPr lang="en-US" baseline="0" dirty="0" smtClean="0"/>
              <a:t> trainees brainstorm ideas. Ideas may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Short-haul/regional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Long-haul “over-the-road” driving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Local pick up and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Owner-operator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Team driving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53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dirty="0" smtClean="0">
                <a:solidFill>
                  <a:srgbClr val="7030A0"/>
                </a:solidFill>
              </a:rPr>
              <a:t>Instructor notes: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 the advantages and disadvantages of long and short-haul driving.</a:t>
            </a:r>
            <a:endParaRPr lang="en-CA" dirty="0" smtClean="0"/>
          </a:p>
          <a:p>
            <a:endParaRPr lang="en-CA" sz="1200" b="0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0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B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35674"/>
            <a:ext cx="204934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2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0" y="6036308"/>
            <a:ext cx="1905000" cy="364491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33939"/>
            <a:ext cx="10363200" cy="37338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461963" indent="-233363">
              <a:lnSpc>
                <a:spcPct val="100000"/>
              </a:lnSpc>
              <a:buClr>
                <a:srgbClr val="F57A01"/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685800" indent="-171450">
              <a:lnSpc>
                <a:spcPct val="100000"/>
              </a:lnSpc>
              <a:buClr>
                <a:srgbClr val="F57A01"/>
              </a:buClr>
              <a:buFont typeface="Courier New" panose="02070309020205020404" pitchFamily="49" charset="0"/>
              <a:buChar char="o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14400" indent="-228600">
              <a:lnSpc>
                <a:spcPct val="100000"/>
              </a:lnSpc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1143000" indent="-228600">
              <a:lnSpc>
                <a:spcPct val="100000"/>
              </a:lnSpc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Click to add a comparison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66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3" hasCustomPrompt="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icon below to add SmartArt graphic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smart art graphic title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8201" y="0"/>
            <a:ext cx="10515599" cy="5393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E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change box color, right click box, choose “Fill” and pick the color .</a:t>
            </a:r>
            <a:r>
              <a:rPr lang="en-CA" dirty="0" smtClean="0"/>
              <a:t> </a:t>
            </a:r>
            <a:r>
              <a:rPr lang="en-US" dirty="0" smtClean="0"/>
              <a:t>If you like to add a picture, click icon below. Go to “cover images” folder and Double-click to select an image.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398410"/>
            <a:ext cx="10515600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add a section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4087201"/>
            <a:ext cx="10515600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section subtitle (optional)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95" y="6232358"/>
            <a:ext cx="457200" cy="4572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24600"/>
            <a:ext cx="1981200" cy="381000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407353" y="1371600"/>
            <a:ext cx="6246650" cy="4605339"/>
          </a:xfrm>
          <a:prstGeom prst="rect">
            <a:avLst/>
          </a:prstGeom>
        </p:spPr>
        <p:txBody>
          <a:bodyPr lIns="0" tIns="0" rIns="0" bIns="0"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DE0"/>
              </a:buClr>
              <a:buFont typeface="+mj-lt"/>
              <a:buAutoNum type="arabicPeriod"/>
              <a:tabLst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73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777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4075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74725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sz="2400" dirty="0" smtClean="0"/>
              <a:t>Make sure you’re on </a:t>
            </a:r>
            <a:r>
              <a:rPr lang="en-US" sz="2400" dirty="0" smtClean="0">
                <a:solidFill>
                  <a:srgbClr val="D24929"/>
                </a:solidFill>
              </a:rPr>
              <a:t>HOME</a:t>
            </a:r>
            <a:r>
              <a:rPr lang="en-US" sz="2400" dirty="0" smtClean="0"/>
              <a:t> tab.</a:t>
            </a:r>
          </a:p>
          <a:p>
            <a:pPr marL="400050" indent="-400050"/>
            <a:r>
              <a:rPr lang="en-US" sz="2400" dirty="0" smtClean="0"/>
              <a:t>Click </a:t>
            </a:r>
            <a:r>
              <a:rPr lang="en-US" sz="2400" b="1" dirty="0" smtClean="0"/>
              <a:t>New Slide</a:t>
            </a:r>
            <a:r>
              <a:rPr lang="en-US" sz="2400" dirty="0" smtClean="0"/>
              <a:t> (Ctrl+M). </a:t>
            </a:r>
          </a:p>
          <a:p>
            <a:pPr marL="400050" indent="-400050"/>
            <a:r>
              <a:rPr lang="en-US" sz="2400" dirty="0" smtClean="0"/>
              <a:t>To change layout, click </a:t>
            </a:r>
            <a:r>
              <a:rPr lang="en-US" sz="2400" b="1" dirty="0" smtClean="0"/>
              <a:t>Layout</a:t>
            </a:r>
            <a:r>
              <a:rPr lang="en-US" sz="2400" dirty="0" smtClean="0"/>
              <a:t>. (Or right-mouse click to choose a layout.)</a:t>
            </a:r>
          </a:p>
          <a:p>
            <a:pPr marL="400050" indent="-400050"/>
            <a:r>
              <a:rPr lang="en-US" sz="2400" dirty="0" smtClean="0"/>
              <a:t>Follow instructions on layout slide.</a:t>
            </a:r>
          </a:p>
          <a:p>
            <a:pPr marL="0" indent="0">
              <a:buFont typeface="+mj-lt"/>
              <a:buNone/>
            </a:pPr>
            <a:endParaRPr lang="en-US" sz="2400" dirty="0" smtClean="0"/>
          </a:p>
          <a:p>
            <a:pPr marL="0" indent="0">
              <a:buFont typeface="+mj-lt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TIPS</a:t>
            </a:r>
            <a:endParaRPr lang="en-US" sz="2400" dirty="0">
              <a:solidFill>
                <a:schemeClr val="accent2"/>
              </a:solidFill>
            </a:endParaRPr>
          </a:p>
          <a:p>
            <a:pPr marL="225425" indent="-219075">
              <a:buFont typeface="Arial" panose="020B0604020202020204" pitchFamily="34" charset="0"/>
              <a:buChar char="•"/>
            </a:pPr>
            <a:r>
              <a:rPr lang="en-US" sz="2400" dirty="0" smtClean="0"/>
              <a:t>Print these widescreen slides on legal.</a:t>
            </a:r>
          </a:p>
          <a:p>
            <a:pPr marL="225425" marR="0" indent="-219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Check out the </a:t>
            </a:r>
            <a:r>
              <a:rPr lang="en-US" sz="2400" dirty="0" smtClean="0">
                <a:solidFill>
                  <a:schemeClr val="accent2"/>
                </a:solidFill>
              </a:rPr>
              <a:t>shapes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aseline="0" dirty="0" smtClean="0">
                <a:solidFill>
                  <a:schemeClr val="accent2"/>
                </a:solidFill>
              </a:rPr>
              <a:t> icon</a:t>
            </a:r>
            <a:r>
              <a:rPr lang="en-US" sz="2400" dirty="0" smtClean="0">
                <a:solidFill>
                  <a:schemeClr val="accent2"/>
                </a:solidFill>
              </a:rPr>
              <a:t> toolbox </a:t>
            </a:r>
            <a:r>
              <a:rPr lang="en-US" sz="2400" dirty="0" smtClean="0"/>
              <a:t>slides!</a:t>
            </a:r>
          </a:p>
          <a:p>
            <a:pPr marL="225425" indent="-219075">
              <a:buFont typeface="Arial" panose="020B0604020202020204" pitchFamily="34" charset="0"/>
              <a:buChar char="•"/>
            </a:pPr>
            <a:r>
              <a:rPr lang="en-US" sz="2400" dirty="0" smtClean="0"/>
              <a:t>Delete this slide before presenting.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10400" y="1371600"/>
            <a:ext cx="4460479" cy="4158139"/>
            <a:chOff x="6893322" y="1696164"/>
            <a:chExt cx="4460479" cy="4158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865834"/>
              <a:ext cx="4114801" cy="228600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6893322" y="1909920"/>
              <a:ext cx="1007321" cy="914400"/>
            </a:xfrm>
            <a:prstGeom prst="wedgeEllipseCallout">
              <a:avLst>
                <a:gd name="adj1" fmla="val 27105"/>
                <a:gd name="adj2" fmla="val 63623"/>
              </a:avLst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1</a:t>
              </a:r>
              <a:endParaRPr lang="en-CA" sz="5400" dirty="0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10346480" y="2449115"/>
              <a:ext cx="1007321" cy="914400"/>
            </a:xfrm>
            <a:prstGeom prst="wedgeEllipseCallout">
              <a:avLst/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3</a:t>
              </a:r>
              <a:endParaRPr lang="en-CA" sz="5400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8792739" y="4939903"/>
              <a:ext cx="1007321" cy="914400"/>
            </a:xfrm>
            <a:prstGeom prst="wedgeEllipseCallout">
              <a:avLst>
                <a:gd name="adj1" fmla="val 22005"/>
                <a:gd name="adj2" fmla="val -68961"/>
              </a:avLst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2</a:t>
              </a:r>
              <a:endParaRPr lang="en-CA" sz="5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7743" y="1696164"/>
              <a:ext cx="205740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How to</a:t>
              </a:r>
              <a:br>
                <a:rPr lang="en-US" sz="2800" dirty="0" smtClean="0">
                  <a:solidFill>
                    <a:schemeClr val="accent1"/>
                  </a:solidFill>
                </a:rPr>
              </a:br>
              <a:r>
                <a:rPr lang="en-US" sz="2800" dirty="0" smtClean="0">
                  <a:solidFill>
                    <a:schemeClr val="accent1"/>
                  </a:solidFill>
                </a:rPr>
                <a:t>add a slide</a:t>
              </a:r>
              <a:endParaRPr lang="en-CA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7353" y="457200"/>
            <a:ext cx="107178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How to get started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1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4343400"/>
            <a:ext cx="10363200" cy="685800"/>
          </a:xfrm>
        </p:spPr>
        <p:txBody>
          <a:bodyPr tIns="0">
            <a:normAutofit/>
          </a:bodyPr>
          <a:lstStyle>
            <a:lvl1pPr algn="l">
              <a:defRPr sz="3000" baseline="0"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5029200"/>
            <a:ext cx="10363200" cy="381000"/>
          </a:xfrm>
          <a:prstGeom prst="rect">
            <a:avLst/>
          </a:prstGeom>
        </p:spPr>
        <p:txBody>
          <a:bodyPr tIns="0"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6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3" y="378442"/>
            <a:ext cx="9336743" cy="787121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2B0EA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13" y="1668321"/>
            <a:ext cx="7356860" cy="39103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6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234" y="6538912"/>
            <a:ext cx="800767" cy="31908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07D-7CF8-4730-976F-FC5C7C7E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367F2-71DC-47EF-A853-3914CFF05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E7705F-BE7D-4EA8-99E9-F5B76A2426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10515600" cy="4759569"/>
          </a:xfrm>
          <a:prstGeom prst="rect">
            <a:avLst/>
          </a:prstGeom>
        </p:spPr>
        <p:txBody>
          <a:bodyPr/>
          <a:lstStyle>
            <a:lvl1pPr>
              <a:buClr>
                <a:srgbClr val="F57A01"/>
              </a:buClr>
              <a:defRPr sz="2700" baseline="0">
                <a:latin typeface="Verdana" panose="020B0604030504040204" pitchFamily="34" charset="0"/>
              </a:defRPr>
            </a:lvl1pPr>
            <a:lvl2pPr>
              <a:defRPr sz="2600" baseline="0">
                <a:latin typeface="Verdana" panose="020B0604030504040204" pitchFamily="34" charset="0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416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07D-7CF8-4730-976F-FC5C7C7E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367F2-71DC-47EF-A853-3914CFF05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E7705F-BE7D-4EA8-99E9-F5B76A2426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10515600" cy="47595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461963" indent="-233363">
              <a:buClr>
                <a:srgbClr val="F57A01"/>
              </a:buClr>
              <a:buFont typeface="Courier New" panose="02070309020205020404" pitchFamily="49" charset="0"/>
              <a:buChar char="o"/>
              <a:defRPr sz="2500" baseline="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685800" indent="-171450">
              <a:buClr>
                <a:srgbClr val="F57A01"/>
              </a:buClr>
              <a:buFont typeface="Wingdings" panose="05000000000000000000" pitchFamily="2" charset="2"/>
              <a:buChar char="§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144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11430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55997"/>
            <a:ext cx="10744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Agenda</a:t>
            </a:r>
            <a:endParaRPr lang="en-C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11430000" cy="1641475"/>
          </a:xfrm>
          <a:prstGeom prst="rect">
            <a:avLst/>
          </a:prstGeom>
        </p:spPr>
        <p:txBody>
          <a:bodyPr lIns="0" tIns="0" rIns="0" bIns="0"/>
          <a:lstStyle>
            <a:lvl1pPr marL="514350" indent="-514350">
              <a:lnSpc>
                <a:spcPct val="150000"/>
              </a:lnSpc>
              <a:buClr>
                <a:srgbClr val="F57A01"/>
              </a:buClr>
              <a:buFont typeface="+mj-lt"/>
              <a:buAutoNum type="arabicPeriod"/>
              <a:tabLst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857250" indent="-342900">
              <a:lnSpc>
                <a:spcPct val="150000"/>
              </a:lnSpc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030287" indent="-342900">
              <a:lnSpc>
                <a:spcPct val="150000"/>
              </a:lnSpc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74725" indent="-1206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089025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an agenda list.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62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blank page title</a:t>
            </a:r>
            <a:endParaRPr lang="en-CA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409303" y="6400799"/>
            <a:ext cx="1876697" cy="391250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81000" y="1142999"/>
            <a:ext cx="11430000" cy="5257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rgbClr val="B7BBBD"/>
                </a:solidFill>
              </a:defRPr>
            </a:lvl1pPr>
          </a:lstStyle>
          <a:p>
            <a:r>
              <a:rPr lang="en-US" dirty="0" smtClean="0"/>
              <a:t>Click icon below to create or add chart from other file.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chart title style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 hasCustomPrompt="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B7BBBD"/>
                </a:solidFill>
              </a:defRPr>
            </a:lvl1pPr>
          </a:lstStyle>
          <a:p>
            <a:r>
              <a:rPr lang="en-US" dirty="0" smtClean="0"/>
              <a:t>Click icon to create or add existing table from other program.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table title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8766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0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5345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a two-column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13084" y="6583361"/>
            <a:ext cx="20290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 smtClean="0">
              <a:solidFill>
                <a:srgbClr val="90969A"/>
              </a:solidFill>
            </a:endParaRPr>
          </a:p>
          <a:p>
            <a:pPr algn="l"/>
            <a:endParaRPr lang="en-CA" sz="1400" dirty="0">
              <a:solidFill>
                <a:srgbClr val="90969A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302" y="1160161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1st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47459" y="1142999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2nd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5281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579114"/>
            <a:ext cx="5486400" cy="38779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1st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599" y="1583909"/>
            <a:ext cx="5486399" cy="38779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2nd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67798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Click to add a comparison title</a:t>
            </a:r>
            <a:endParaRPr lang="en-CA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</a:t>
            </a:r>
            <a:r>
              <a:rPr lang="en-US" sz="1200" baseline="0" dirty="0" smtClean="0">
                <a:solidFill>
                  <a:srgbClr val="90969A"/>
                </a:solidFill>
              </a:rPr>
              <a:t> </a:t>
            </a:r>
            <a:r>
              <a:rPr lang="en-US" sz="1200" dirty="0" smtClean="0">
                <a:solidFill>
                  <a:srgbClr val="90969A"/>
                </a:solidFill>
              </a:rPr>
              <a:t>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151" y="2215106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 baseline="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the 1st compare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24599" y="2208231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2nd compare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2834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95800" y="1143001"/>
            <a:ext cx="7298507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B7BBB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picture, or other object from another file.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43000"/>
            <a:ext cx="3886200" cy="775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add a caption.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107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object w/ caption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43000"/>
            <a:ext cx="3886200" cy="775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add a caption.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107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video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09303" y="6400799"/>
            <a:ext cx="18766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4495800" y="1143000"/>
            <a:ext cx="7297738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below to add a video or other media.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400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4114800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7152" y="637467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3D2E-B4E6-4FF6-99DC-91C411C64D6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47963"/>
            <a:ext cx="10744200" cy="4664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30238"/>
            <a:ext cx="1354784" cy="5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6" r:id="rId14"/>
    <p:sldLayoutId id="2147483888" r:id="rId15"/>
    <p:sldLayoutId id="21474837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CA" sz="3200" b="1" kern="1200" dirty="0">
          <a:solidFill>
            <a:srgbClr val="63B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DE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777777"/>
        </a:buClr>
        <a:buFont typeface="Verdana" panose="020B0604030504040204" pitchFamily="34" charset="0"/>
        <a:buChar char="‒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1nvDdP5K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5113"/>
            <a:ext cx="10744200" cy="790287"/>
          </a:xfrm>
        </p:spPr>
        <p:txBody>
          <a:bodyPr/>
          <a:lstStyle/>
          <a:p>
            <a:r>
              <a:rPr lang="en-US" dirty="0" smtClean="0">
                <a:solidFill>
                  <a:srgbClr val="5FB743"/>
                </a:solidFill>
              </a:rPr>
              <a:t>Welcome to MELT Class 1 Driver Training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69" y="1352776"/>
            <a:ext cx="7802880" cy="52044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413"/>
            <a:ext cx="10744200" cy="466437"/>
          </a:xfrm>
        </p:spPr>
        <p:txBody>
          <a:bodyPr>
            <a:noAutofit/>
          </a:bodyPr>
          <a:lstStyle/>
          <a:p>
            <a:r>
              <a:rPr lang="en-US" dirty="0" smtClean="0"/>
              <a:t>Short vs. long-haul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10</a:t>
            </a:fld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49732201"/>
              </p:ext>
            </p:extLst>
          </p:nvPr>
        </p:nvGraphicFramePr>
        <p:xfrm>
          <a:off x="381000" y="914400"/>
          <a:ext cx="10984431" cy="577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4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licensing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327105"/>
            <a:ext cx="5160818" cy="33147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Complete the MELT program and pass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Pre-trip inspection </a:t>
            </a:r>
            <a:r>
              <a:rPr lang="en-US" sz="2000" dirty="0" smtClean="0"/>
              <a:t>test</a:t>
            </a:r>
            <a:endParaRPr lang="en-US" sz="2000" dirty="0"/>
          </a:p>
          <a:p>
            <a:r>
              <a:rPr lang="en-US" sz="2000" dirty="0"/>
              <a:t>Road test</a:t>
            </a:r>
          </a:p>
          <a:p>
            <a:r>
              <a:rPr lang="en-US" sz="2000" dirty="0"/>
              <a:t>Driver's </a:t>
            </a:r>
            <a:r>
              <a:rPr lang="en-US" sz="2000" dirty="0" smtClean="0"/>
              <a:t>medical examination</a:t>
            </a:r>
            <a:endParaRPr lang="en-US" sz="20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11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A1950-090B-6944-A894-6D8DD394B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11" y="1002110"/>
            <a:ext cx="5760741" cy="30197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 to do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254370"/>
            <a:ext cx="10515600" cy="4176946"/>
          </a:xfrm>
        </p:spPr>
        <p:txBody>
          <a:bodyPr/>
          <a:lstStyle/>
          <a:p>
            <a:r>
              <a:rPr lang="en-US" sz="2000" dirty="0"/>
              <a:t>Vehicle inspections including the air brakes system</a:t>
            </a:r>
          </a:p>
          <a:p>
            <a:r>
              <a:rPr lang="en-US" sz="2000" dirty="0"/>
              <a:t>Backing</a:t>
            </a:r>
          </a:p>
          <a:p>
            <a:r>
              <a:rPr lang="en-US" sz="2000" dirty="0"/>
              <a:t>Coupling and uncoupling</a:t>
            </a:r>
          </a:p>
          <a:p>
            <a:r>
              <a:rPr lang="en-US" sz="2000" dirty="0"/>
              <a:t>Sliding the 5th wheel and tandem trailer </a:t>
            </a:r>
            <a:r>
              <a:rPr lang="en-US" sz="2000" dirty="0" smtClean="0"/>
              <a:t>axles</a:t>
            </a:r>
          </a:p>
          <a:p>
            <a:r>
              <a:rPr lang="en-US" sz="2000" dirty="0" smtClean="0"/>
              <a:t>Driving in a variety of roadway, traffic, light and weather conditions</a:t>
            </a:r>
          </a:p>
          <a:p>
            <a:r>
              <a:rPr lang="en-US" sz="2000" dirty="0" smtClean="0"/>
              <a:t>Mountain driving</a:t>
            </a:r>
            <a:endParaRPr lang="en-US" sz="2000" dirty="0"/>
          </a:p>
          <a:p>
            <a:r>
              <a:rPr lang="en-US" sz="2000" dirty="0"/>
              <a:t>Putting chains on a tire</a:t>
            </a:r>
          </a:p>
          <a:p>
            <a:r>
              <a:rPr lang="en-US" sz="2000" dirty="0"/>
              <a:t>Basic cargo securement</a:t>
            </a:r>
          </a:p>
          <a:p>
            <a:r>
              <a:rPr lang="en-US" sz="2000" dirty="0"/>
              <a:t>How to comply with hours of services regulations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85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what do I have to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254370"/>
            <a:ext cx="9854044" cy="5025244"/>
          </a:xfrm>
        </p:spPr>
        <p:txBody>
          <a:bodyPr/>
          <a:lstStyle/>
          <a:p>
            <a:r>
              <a:rPr lang="en-US" sz="2000" dirty="0"/>
              <a:t>Written tests (pass is </a:t>
            </a:r>
            <a:r>
              <a:rPr lang="en-US" sz="2000" dirty="0" smtClean="0"/>
              <a:t>80</a:t>
            </a:r>
            <a:r>
              <a:rPr lang="en-US" sz="2000" dirty="0"/>
              <a:t>%)</a:t>
            </a:r>
          </a:p>
          <a:p>
            <a:r>
              <a:rPr lang="en-US" sz="2000" dirty="0"/>
              <a:t>Practical </a:t>
            </a:r>
            <a:r>
              <a:rPr lang="en-US" sz="2000" dirty="0" smtClean="0"/>
              <a:t>assessments:</a:t>
            </a:r>
          </a:p>
          <a:p>
            <a:pPr lvl="1"/>
            <a:r>
              <a:rPr lang="en-US" sz="1900" dirty="0"/>
              <a:t>D</a:t>
            </a:r>
            <a:r>
              <a:rPr lang="en-US" sz="1900" dirty="0" smtClean="0"/>
              <a:t>riving in town and on the highway in a variety of roadway and traffic settings</a:t>
            </a:r>
          </a:p>
          <a:p>
            <a:pPr lvl="1"/>
            <a:r>
              <a:rPr lang="en-US" sz="1900" dirty="0" smtClean="0"/>
              <a:t>Backing activities</a:t>
            </a:r>
          </a:p>
          <a:p>
            <a:pPr lvl="1"/>
            <a:r>
              <a:rPr lang="en-US" sz="1900" dirty="0" smtClean="0"/>
              <a:t>Vehicle inspection activities</a:t>
            </a:r>
          </a:p>
          <a:p>
            <a:pPr lvl="1"/>
            <a:r>
              <a:rPr lang="en-US" sz="1900" dirty="0" smtClean="0"/>
              <a:t>Putting chains on a tire</a:t>
            </a:r>
          </a:p>
          <a:p>
            <a:pPr lvl="1"/>
            <a:r>
              <a:rPr lang="en-US" sz="1900" dirty="0"/>
              <a:t>C</a:t>
            </a:r>
            <a:r>
              <a:rPr lang="en-US" sz="1900" dirty="0" smtClean="0"/>
              <a:t>oupling and uncoupling a trailer</a:t>
            </a:r>
          </a:p>
          <a:p>
            <a:pPr lvl="1"/>
            <a:r>
              <a:rPr lang="en-US" sz="1900" dirty="0" smtClean="0"/>
              <a:t>Each practical assessment is done twice</a:t>
            </a:r>
            <a:endParaRPr lang="en-US" sz="1900" dirty="0"/>
          </a:p>
          <a:p>
            <a:r>
              <a:rPr lang="en-US" sz="2000" dirty="0"/>
              <a:t>Homework </a:t>
            </a:r>
            <a:r>
              <a:rPr lang="en-US" sz="2000" dirty="0" smtClean="0"/>
              <a:t>completion</a:t>
            </a:r>
            <a:endParaRPr lang="en-US" sz="2000" dirty="0"/>
          </a:p>
          <a:p>
            <a:r>
              <a:rPr lang="en-US" sz="2000" dirty="0" smtClean="0"/>
              <a:t>Attendance – complete all course hours</a:t>
            </a:r>
            <a:endParaRPr lang="en-US" sz="20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992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driving is a big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14401" y="1551192"/>
            <a:ext cx="10835952" cy="1753665"/>
          </a:xfrm>
        </p:spPr>
        <p:txBody>
          <a:bodyPr/>
          <a:lstStyle/>
          <a:p>
            <a:r>
              <a:rPr lang="en-US" sz="2000" dirty="0"/>
              <a:t>Heavy commercial trucks like dump trucks and semis represent 3% of vehicles on the </a:t>
            </a:r>
            <a:r>
              <a:rPr lang="en-US" sz="2000" dirty="0" smtClean="0"/>
              <a:t>road.</a:t>
            </a:r>
            <a:endParaRPr lang="en-US" sz="2000" dirty="0"/>
          </a:p>
          <a:p>
            <a:r>
              <a:rPr lang="en-US" sz="2000" dirty="0" smtClean="0"/>
              <a:t>They are involved </a:t>
            </a:r>
            <a:r>
              <a:rPr lang="en-US" sz="2000" dirty="0"/>
              <a:t>in 19% of fatal crashes and </a:t>
            </a:r>
            <a:r>
              <a:rPr lang="en-US" sz="2000" dirty="0" smtClean="0"/>
              <a:t>incidents.</a:t>
            </a:r>
            <a:endParaRPr lang="en-US" sz="20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07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incident types - </a:t>
            </a:r>
            <a:r>
              <a:rPr lang="en-US" dirty="0" err="1" smtClean="0"/>
              <a:t>WorkSafeBC</a:t>
            </a:r>
            <a:r>
              <a:rPr lang="en-US" dirty="0" smtClean="0"/>
              <a:t>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0167182"/>
              </p:ext>
            </p:extLst>
          </p:nvPr>
        </p:nvGraphicFramePr>
        <p:xfrm>
          <a:off x="599207" y="1163777"/>
          <a:ext cx="11017828" cy="498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120">
                  <a:extLst>
                    <a:ext uri="{9D8B030D-6E8A-4147-A177-3AD203B41FA5}">
                      <a16:colId xmlns:a16="http://schemas.microsoft.com/office/drawing/2014/main" val="1755408653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3143762944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9941410"/>
                    </a:ext>
                  </a:extLst>
                </a:gridCol>
              </a:tblGrid>
              <a:tr h="407874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Top 10 incident types in general trucking by number of claims (2012-2016) 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40704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Rank</a:t>
                      </a:r>
                      <a:endParaRPr lang="en-CA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Accident Type</a:t>
                      </a:r>
                      <a:endParaRPr lang="en-CA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Claims</a:t>
                      </a:r>
                      <a:endParaRPr lang="en-CA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80208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Jack-knifed or overturned, no collision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8940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 off highway, no collision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84777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Vehicles moving in same direction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81794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Moving &amp; standing vehicle/equipment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33733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struck stationary object, </a:t>
                      </a:r>
                      <a:r>
                        <a:rPr lang="en-US" dirty="0" err="1" smtClean="0"/>
                        <a:t>roadslide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47137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on collision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53050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Highway accident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10338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Intersection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59185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Non-collision accident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03706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struck stationary object on the road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45674"/>
                  </a:ext>
                </a:extLst>
              </a:tr>
              <a:tr h="38172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All others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281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03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6043"/>
            <a:ext cx="10744200" cy="466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Canada’s deadliest crashes involving commercial vehicles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16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914401" y="1551192"/>
            <a:ext cx="10835952" cy="1753665"/>
          </a:xfrm>
        </p:spPr>
        <p:txBody>
          <a:bodyPr/>
          <a:lstStyle/>
          <a:p>
            <a:r>
              <a:rPr lang="en-US" sz="2000" dirty="0" smtClean="0"/>
              <a:t>Student guide – Chapter 1</a:t>
            </a:r>
            <a:endParaRPr lang="en-US" sz="20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208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17</a:t>
            </a:fld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3818761"/>
              </p:ext>
            </p:extLst>
          </p:nvPr>
        </p:nvGraphicFramePr>
        <p:xfrm>
          <a:off x="359664" y="583812"/>
          <a:ext cx="10881360" cy="579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88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expectations and requirements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21329" y="1379060"/>
            <a:ext cx="8472054" cy="47595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A </a:t>
            </a:r>
            <a:r>
              <a:rPr lang="en-US" sz="2000" dirty="0"/>
              <a:t>completed employment application </a:t>
            </a:r>
            <a:r>
              <a:rPr lang="en-US" sz="2000" dirty="0" smtClean="0"/>
              <a:t>form 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Personal </a:t>
            </a:r>
            <a:r>
              <a:rPr lang="en-US" sz="2000" dirty="0"/>
              <a:t>driver’s abstract and National Safety Code abstract (dated within 30 days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Medical information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A </a:t>
            </a:r>
            <a:r>
              <a:rPr lang="en-US" sz="2000" dirty="0"/>
              <a:t>criminal record check (dated within a specified period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Records </a:t>
            </a:r>
            <a:r>
              <a:rPr lang="en-US" sz="2000" dirty="0"/>
              <a:t>of your previous work experience and training that are relevant to your </a:t>
            </a:r>
            <a:r>
              <a:rPr lang="en-US" sz="2000" dirty="0" smtClean="0"/>
              <a:t>job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Consent </a:t>
            </a:r>
            <a:r>
              <a:rPr lang="en-US" sz="2000" dirty="0"/>
              <a:t>to participate in periodic drug screening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505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9137072" cy="475956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Employers are required to provide additional training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operation </a:t>
            </a:r>
            <a:r>
              <a:rPr lang="en-US" sz="2000" dirty="0"/>
              <a:t>of specialized equipment or vehicle </a:t>
            </a:r>
            <a:r>
              <a:rPr lang="en-US" sz="2000" dirty="0" smtClean="0"/>
              <a:t>features,</a:t>
            </a:r>
            <a:endParaRPr lang="en-US" sz="2000" dirty="0"/>
          </a:p>
          <a:p>
            <a:r>
              <a:rPr lang="en-US" sz="2000" dirty="0" smtClean="0"/>
              <a:t>workplace orientation,</a:t>
            </a:r>
            <a:endParaRPr lang="en-US" sz="2000" dirty="0"/>
          </a:p>
          <a:p>
            <a:r>
              <a:rPr lang="en-US" sz="2000" dirty="0" smtClean="0"/>
              <a:t>loading </a:t>
            </a:r>
            <a:r>
              <a:rPr lang="en-US" sz="2000" dirty="0"/>
              <a:t>and transportation of specific </a:t>
            </a:r>
            <a:r>
              <a:rPr lang="en-US" sz="2000" dirty="0" smtClean="0"/>
              <a:t>cargo,</a:t>
            </a:r>
            <a:endParaRPr lang="en-US" sz="2000" dirty="0"/>
          </a:p>
          <a:p>
            <a:r>
              <a:rPr lang="en-US" sz="2000" dirty="0" smtClean="0"/>
              <a:t>occupational </a:t>
            </a:r>
            <a:r>
              <a:rPr lang="en-US" sz="2000" dirty="0"/>
              <a:t>health and safety </a:t>
            </a:r>
            <a:r>
              <a:rPr lang="en-US" sz="2000" dirty="0" smtClean="0"/>
              <a:t>rules,</a:t>
            </a:r>
            <a:endParaRPr lang="en-US" sz="2000" dirty="0"/>
          </a:p>
          <a:p>
            <a:r>
              <a:rPr lang="en-US" sz="2000" dirty="0" smtClean="0"/>
              <a:t>company </a:t>
            </a:r>
            <a:r>
              <a:rPr lang="en-US" sz="2000" dirty="0"/>
              <a:t>policies (dress codes, code of conduct, disciplinary policies, substance abuse policies etc</a:t>
            </a:r>
            <a:r>
              <a:rPr lang="en-US" sz="2000" dirty="0" smtClean="0"/>
              <a:t>.), and</a:t>
            </a:r>
            <a:endParaRPr lang="en-US" sz="2000" dirty="0"/>
          </a:p>
          <a:p>
            <a:r>
              <a:rPr lang="en-US" sz="2000" dirty="0" smtClean="0"/>
              <a:t>duties </a:t>
            </a:r>
            <a:r>
              <a:rPr lang="en-US" sz="2000" dirty="0"/>
              <a:t>and scope of your position, condition of employment, and so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71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10744200" cy="9482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FB743"/>
                </a:solidFill>
              </a:rPr>
              <a:t>About the facilities </a:t>
            </a:r>
            <a:endParaRPr lang="en-CA" sz="3600" dirty="0">
              <a:solidFill>
                <a:srgbClr val="5FB74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390" y="1736288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spcAft>
                <a:spcPts val="800"/>
              </a:spcAft>
              <a:buClr>
                <a:srgbClr val="F57A0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Emergency </a:t>
            </a:r>
            <a:r>
              <a:rPr lang="en-US" sz="2000" dirty="0" smtClean="0">
                <a:latin typeface="Verdana" panose="020B0604030504040204" pitchFamily="34" charset="0"/>
              </a:rPr>
              <a:t>exits</a:t>
            </a:r>
            <a:r>
              <a:rPr lang="en-US" sz="2000" dirty="0">
                <a:latin typeface="Verdana" panose="020B0604030504040204" pitchFamily="34" charset="0"/>
              </a:rPr>
              <a:t>/ </a:t>
            </a:r>
            <a:r>
              <a:rPr lang="en-US" sz="2000" dirty="0" smtClean="0">
                <a:latin typeface="Verdana" panose="020B0604030504040204" pitchFamily="34" charset="0"/>
              </a:rPr>
              <a:t>muster </a:t>
            </a:r>
            <a:r>
              <a:rPr lang="en-US" sz="2000" dirty="0">
                <a:latin typeface="Verdana" panose="020B0604030504040204" pitchFamily="34" charset="0"/>
              </a:rPr>
              <a:t>area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Clr>
                <a:srgbClr val="F57A0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Washrooms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Clr>
                <a:srgbClr val="F57A0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Coffee and </a:t>
            </a:r>
            <a:r>
              <a:rPr lang="en-US" sz="2000" dirty="0" smtClean="0">
                <a:latin typeface="Verdana" panose="020B0604030504040204" pitchFamily="34" charset="0"/>
              </a:rPr>
              <a:t>lunch </a:t>
            </a:r>
            <a:r>
              <a:rPr lang="en-US" sz="2000" dirty="0">
                <a:latin typeface="Verdana" panose="020B0604030504040204" pitchFamily="34" charset="0"/>
              </a:rPr>
              <a:t>f</a:t>
            </a:r>
            <a:r>
              <a:rPr lang="en-US" sz="2000" dirty="0" smtClean="0">
                <a:latin typeface="Verdana" panose="020B0604030504040204" pitchFamily="34" charset="0"/>
              </a:rPr>
              <a:t>acilities</a:t>
            </a:r>
            <a:endParaRPr lang="en-US" sz="2000" dirty="0">
              <a:latin typeface="Verdana" panose="020B0604030504040204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Clr>
                <a:srgbClr val="F57A0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</a:rPr>
              <a:t>Cell </a:t>
            </a:r>
            <a:r>
              <a:rPr lang="en-US" sz="2000" dirty="0" smtClean="0">
                <a:latin typeface="Verdana" panose="020B0604030504040204" pitchFamily="34" charset="0"/>
              </a:rPr>
              <a:t>phones</a:t>
            </a:r>
          </a:p>
          <a:p>
            <a:pPr marL="457200" indent="-457200">
              <a:spcBef>
                <a:spcPts val="1000"/>
              </a:spcBef>
              <a:spcAft>
                <a:spcPts val="800"/>
              </a:spcAft>
              <a:buClr>
                <a:srgbClr val="F57A0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</a:rPr>
              <a:t>Health and safety protocols</a:t>
            </a:r>
            <a:endParaRPr 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employers looking for?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8669481" cy="47595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Communication </a:t>
            </a:r>
            <a:r>
              <a:rPr lang="en-US" sz="2000" dirty="0"/>
              <a:t>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Integrity </a:t>
            </a:r>
            <a:r>
              <a:rPr lang="en-US" sz="2000" dirty="0"/>
              <a:t>and honesty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Commitment </a:t>
            </a:r>
            <a:r>
              <a:rPr lang="en-US" sz="2000" dirty="0"/>
              <a:t>to learning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Competence </a:t>
            </a:r>
            <a:r>
              <a:rPr lang="en-US" sz="2000" dirty="0"/>
              <a:t>in performing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Loyalty </a:t>
            </a:r>
            <a:r>
              <a:rPr lang="en-US" sz="2000" dirty="0"/>
              <a:t>to the company/employer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Responsibility </a:t>
            </a:r>
            <a:r>
              <a:rPr lang="en-US" sz="2000" dirty="0"/>
              <a:t>and accountability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A </a:t>
            </a:r>
            <a:r>
              <a:rPr lang="en-US" sz="2000" dirty="0"/>
              <a:t>willingness to follow rules and policies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A </a:t>
            </a:r>
            <a:r>
              <a:rPr lang="en-US" sz="2000" dirty="0"/>
              <a:t>commitment to maintaining confidentiality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Good </a:t>
            </a:r>
            <a:r>
              <a:rPr lang="en-US" sz="2000" dirty="0"/>
              <a:t>work habits – punctuality, meeting obligations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Respectfulness</a:t>
            </a:r>
            <a:r>
              <a:rPr lang="en-US" sz="2000" dirty="0"/>
              <a:t>, courtesy to fellow employees and customers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37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responsibilites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254370"/>
            <a:ext cx="9677399" cy="2829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Maintain a good </a:t>
            </a:r>
            <a:r>
              <a:rPr lang="en-US" sz="2000" dirty="0"/>
              <a:t>driving record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Know </a:t>
            </a:r>
            <a:r>
              <a:rPr lang="en-US" sz="2000" dirty="0"/>
              <a:t>and abide by the provincial and federal laws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Develop </a:t>
            </a:r>
            <a:r>
              <a:rPr lang="en-US" sz="2000" dirty="0"/>
              <a:t>advanced driving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Positive </a:t>
            </a:r>
            <a:r>
              <a:rPr lang="en-US" sz="2000" dirty="0"/>
              <a:t>attitude, respect and patience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 Avoid </a:t>
            </a:r>
            <a:r>
              <a:rPr lang="en-US" sz="2000" dirty="0"/>
              <a:t>impairment and distraction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99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what it takes??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22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Take the driver aptitude survey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80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7963"/>
            <a:ext cx="10744200" cy="790287"/>
          </a:xfrm>
        </p:spPr>
        <p:txBody>
          <a:bodyPr/>
          <a:lstStyle/>
          <a:p>
            <a:r>
              <a:rPr lang="en-US" dirty="0" smtClean="0">
                <a:solidFill>
                  <a:srgbClr val="5FB743"/>
                </a:solidFill>
              </a:rPr>
              <a:t>Goal </a:t>
            </a:r>
            <a:r>
              <a:rPr lang="en-US" dirty="0">
                <a:solidFill>
                  <a:srgbClr val="5FB743"/>
                </a:solidFill>
              </a:rPr>
              <a:t>of Mandatory Entry-level Training (MELT)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19151" y="2054469"/>
            <a:ext cx="10515600" cy="23270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“To </a:t>
            </a:r>
            <a:r>
              <a:rPr lang="en-US" sz="2400" i="1" dirty="0"/>
              <a:t>help reduce the number of crashes and incidents by ensuring that all new Class 1 drivers have adequate control skills and knowledge and a responsible and professional approach to </a:t>
            </a:r>
            <a:r>
              <a:rPr lang="en-US" sz="2400" i="1" dirty="0" smtClean="0"/>
              <a:t>driving.”</a:t>
            </a:r>
            <a:endParaRPr lang="en-US" sz="2400" i="1" dirty="0"/>
          </a:p>
          <a:p>
            <a:endParaRPr lang="en-US" i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52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Importance of trucking industry</a:t>
            </a:r>
          </a:p>
          <a:p>
            <a:r>
              <a:rPr lang="en-US" sz="2000" dirty="0"/>
              <a:t>Types of Class 1 vehicles</a:t>
            </a:r>
          </a:p>
          <a:p>
            <a:r>
              <a:rPr lang="en-US" sz="2000" dirty="0"/>
              <a:t>Responsibilities of truck drivers</a:t>
            </a:r>
          </a:p>
          <a:p>
            <a:r>
              <a:rPr lang="en-US" sz="2000" dirty="0"/>
              <a:t>Class 1 driver’s </a:t>
            </a:r>
            <a:r>
              <a:rPr lang="en-US" sz="2000" dirty="0" err="1"/>
              <a:t>licence</a:t>
            </a:r>
            <a:r>
              <a:rPr lang="en-US" sz="2000" dirty="0"/>
              <a:t> process</a:t>
            </a:r>
          </a:p>
          <a:p>
            <a:r>
              <a:rPr lang="en-US" sz="2000" dirty="0"/>
              <a:t>What to expect </a:t>
            </a:r>
            <a:r>
              <a:rPr lang="en-US" sz="2000" dirty="0" smtClean="0"/>
              <a:t>during the </a:t>
            </a:r>
            <a:r>
              <a:rPr lang="en-US" sz="2000" dirty="0"/>
              <a:t>course</a:t>
            </a:r>
          </a:p>
          <a:p>
            <a:r>
              <a:rPr lang="en-US" sz="2000" dirty="0"/>
              <a:t>Types of commercial driving jobs</a:t>
            </a:r>
          </a:p>
          <a:p>
            <a:r>
              <a:rPr lang="en-US" sz="2000" dirty="0"/>
              <a:t>Employment requirements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1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54369"/>
            <a:ext cx="10972800" cy="4759569"/>
          </a:xfrm>
        </p:spPr>
        <p:txBody>
          <a:bodyPr/>
          <a:lstStyle/>
          <a:p>
            <a:r>
              <a:rPr lang="en-US" sz="2000" dirty="0"/>
              <a:t>Why did you decide to take this course? </a:t>
            </a:r>
          </a:p>
          <a:p>
            <a:r>
              <a:rPr lang="en-US" sz="2000" dirty="0"/>
              <a:t>What job would you like to get?</a:t>
            </a:r>
          </a:p>
          <a:p>
            <a:r>
              <a:rPr lang="en-US" sz="2000" dirty="0"/>
              <a:t>What do you want to drive?</a:t>
            </a:r>
          </a:p>
          <a:p>
            <a:r>
              <a:rPr lang="en-US" sz="2000" dirty="0"/>
              <a:t>Do you have any </a:t>
            </a:r>
            <a:r>
              <a:rPr lang="en-US" sz="2000" dirty="0" smtClean="0"/>
              <a:t>commercial driving </a:t>
            </a:r>
            <a:r>
              <a:rPr lang="en-US" sz="2000" dirty="0"/>
              <a:t>experience?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4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it’s like to be a commercial driver?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1402773"/>
            <a:ext cx="10515600" cy="4611165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Brainstorm: What do think it’s like to be a commercial driver?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Let’s watch </a:t>
            </a:r>
            <a:r>
              <a:rPr lang="en-US" sz="2000" dirty="0"/>
              <a:t>this </a:t>
            </a:r>
            <a:r>
              <a:rPr lang="en-US" sz="2000" dirty="0" err="1"/>
              <a:t>WorkBC</a:t>
            </a:r>
            <a:r>
              <a:rPr lang="en-US" sz="2000" dirty="0"/>
              <a:t> Career Trek Video to </a:t>
            </a:r>
            <a:r>
              <a:rPr lang="en-US" sz="2000" dirty="0" smtClean="0"/>
              <a:t>get an idea.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https://www.youtube.com/watch?v=A81nvDdP5KY</a:t>
            </a:r>
            <a:endParaRPr lang="en-US" sz="2000" dirty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5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options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7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0" y="1400346"/>
            <a:ext cx="3311342" cy="1608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093" y="681181"/>
            <a:ext cx="2476923" cy="1702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89" y="4854071"/>
            <a:ext cx="4242018" cy="131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530" y="1239003"/>
            <a:ext cx="3962604" cy="1365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914" y="3187411"/>
            <a:ext cx="4235668" cy="1460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765" y="3564955"/>
            <a:ext cx="3835597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01198" y="2098555"/>
            <a:ext cx="5903803" cy="15459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/>
              <a:t>What might be some different career options in trucking? </a:t>
            </a:r>
            <a:endParaRPr lang="en-CA" sz="2400" i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02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Short vs. long-haul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9</a:t>
            </a:fld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3244661"/>
              </p:ext>
            </p:extLst>
          </p:nvPr>
        </p:nvGraphicFramePr>
        <p:xfrm>
          <a:off x="1772073" y="1277779"/>
          <a:ext cx="8584131" cy="527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5380248"/>
      </p:ext>
    </p:extLst>
  </p:cSld>
  <p:clrMapOvr>
    <a:masterClrMapping/>
  </p:clrMapOvr>
</p:sld>
</file>

<file path=ppt/theme/theme1.xml><?xml version="1.0" encoding="utf-8"?>
<a:theme xmlns:a="http://schemas.openxmlformats.org/drawingml/2006/main" name="Drive Smar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CBC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CEC"/>
        </a:solidFill>
        <a:ln>
          <a:noFill/>
        </a:ln>
        <a:effectLst/>
      </a:spPr>
      <a:bodyPr rtlCol="0" anchor="ctr" anchorCtr="0">
        <a:normAutofit/>
      </a:bodyPr>
      <a:lstStyle>
        <a:defPPr algn="l">
          <a:defRPr sz="4000" dirty="0" smtClean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ogo only.potx" id="{96EC5D7B-F169-4816-917A-D1E6BC284591}" vid="{C2B64BEA-8A3A-44AC-A54E-15C7DDB7D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 only</Template>
  <TotalTime>0</TotalTime>
  <Words>1623</Words>
  <PresentationFormat>Widescreen</PresentationFormat>
  <Paragraphs>283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Verdana</vt:lpstr>
      <vt:lpstr>Wingdings</vt:lpstr>
      <vt:lpstr>Drive Smart Theme</vt:lpstr>
      <vt:lpstr>Welcome to MELT Class 1 Driver Training </vt:lpstr>
      <vt:lpstr>About the facilities </vt:lpstr>
      <vt:lpstr>Goal of Mandatory Entry-level Training (MELT)</vt:lpstr>
      <vt:lpstr>Unit overview </vt:lpstr>
      <vt:lpstr>Getting to know you…</vt:lpstr>
      <vt:lpstr>What it’s like to be a commercial driver? </vt:lpstr>
      <vt:lpstr>Equipment options</vt:lpstr>
      <vt:lpstr>Career options </vt:lpstr>
      <vt:lpstr>Short vs. long-haul</vt:lpstr>
      <vt:lpstr>Short vs. long-haul</vt:lpstr>
      <vt:lpstr>Driver licensing process</vt:lpstr>
      <vt:lpstr>What you’ll learn to do</vt:lpstr>
      <vt:lpstr>OK, what do I have to do?</vt:lpstr>
      <vt:lpstr>Commercial driving is a big responsibility</vt:lpstr>
      <vt:lpstr>Top 10 incident types - WorkSafeBC </vt:lpstr>
      <vt:lpstr>Canada’s deadliest crashes involving commercial vehicles</vt:lpstr>
      <vt:lpstr>PowerPoint Presentation</vt:lpstr>
      <vt:lpstr>Employer expectations and requirements </vt:lpstr>
      <vt:lpstr>Additional training</vt:lpstr>
      <vt:lpstr>What are employers looking for?</vt:lpstr>
      <vt:lpstr>Key responsibilites</vt:lpstr>
      <vt:lpstr>Do you have what it takes??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2019-10-10T15:37:26Z</dcterms:created>
  <dcterms:modified xsi:type="dcterms:W3CDTF">2021-06-30T01:30:20Z</dcterms:modified>
</cp:coreProperties>
</file>