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1" r:id="rId1"/>
  </p:sldMasterIdLst>
  <p:notesMasterIdLst>
    <p:notesMasterId r:id="rId23"/>
  </p:notesMasterIdLst>
  <p:handoutMasterIdLst>
    <p:handoutMasterId r:id="rId24"/>
  </p:handoutMasterIdLst>
  <p:sldIdLst>
    <p:sldId id="554" r:id="rId2"/>
    <p:sldId id="561" r:id="rId3"/>
    <p:sldId id="560" r:id="rId4"/>
    <p:sldId id="568" r:id="rId5"/>
    <p:sldId id="567" r:id="rId6"/>
    <p:sldId id="586" r:id="rId7"/>
    <p:sldId id="587" r:id="rId8"/>
    <p:sldId id="589" r:id="rId9"/>
    <p:sldId id="590" r:id="rId10"/>
    <p:sldId id="591" r:id="rId11"/>
    <p:sldId id="593" r:id="rId12"/>
    <p:sldId id="594" r:id="rId13"/>
    <p:sldId id="595" r:id="rId14"/>
    <p:sldId id="597" r:id="rId15"/>
    <p:sldId id="598" r:id="rId16"/>
    <p:sldId id="599" r:id="rId17"/>
    <p:sldId id="600" r:id="rId18"/>
    <p:sldId id="601" r:id="rId19"/>
    <p:sldId id="602" r:id="rId20"/>
    <p:sldId id="603" r:id="rId21"/>
    <p:sldId id="604" r:id="rId22"/>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3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A01"/>
    <a:srgbClr val="C55A11"/>
    <a:srgbClr val="2D97E5"/>
    <a:srgbClr val="63BB46"/>
    <a:srgbClr val="5FB743"/>
    <a:srgbClr val="417E2E"/>
    <a:srgbClr val="FDD106"/>
    <a:srgbClr val="2591CB"/>
    <a:srgbClr val="AFBE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31384" autoAdjust="0"/>
  </p:normalViewPr>
  <p:slideViewPr>
    <p:cSldViewPr snapToGrid="0">
      <p:cViewPr varScale="1">
        <p:scale>
          <a:sx n="45" d="100"/>
          <a:sy n="45" d="100"/>
        </p:scale>
        <p:origin x="2840" y="52"/>
      </p:cViewPr>
      <p:guideLst/>
    </p:cSldViewPr>
  </p:slideViewPr>
  <p:outlineViewPr>
    <p:cViewPr>
      <p:scale>
        <a:sx n="33" d="100"/>
        <a:sy n="33" d="100"/>
      </p:scale>
      <p:origin x="0" y="-4190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7" d="100"/>
          <a:sy n="57" d="100"/>
        </p:scale>
        <p:origin x="289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712382-2555-4BA2-8EB6-BB106FEC7848}"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CA"/>
        </a:p>
      </dgm:t>
    </dgm:pt>
    <dgm:pt modelId="{515E1A07-E924-435C-B698-1FC964FF7739}">
      <dgm:prSet phldrT="[Text]"/>
      <dgm:spPr>
        <a:solidFill>
          <a:srgbClr val="FFC000"/>
        </a:solidFill>
      </dgm:spPr>
      <dgm:t>
        <a:bodyPr/>
        <a:lstStyle/>
        <a:p>
          <a:r>
            <a:rPr lang="en-US" b="1" dirty="0" smtClean="0"/>
            <a:t>Aggression management </a:t>
          </a:r>
          <a:endParaRPr lang="en-CA" b="1" dirty="0"/>
        </a:p>
      </dgm:t>
    </dgm:pt>
    <dgm:pt modelId="{DD89C1FD-CFE5-4295-852A-349139839261}" type="parTrans" cxnId="{544221A9-ED3B-4EB3-B95E-208CB3CD0BBC}">
      <dgm:prSet/>
      <dgm:spPr/>
      <dgm:t>
        <a:bodyPr/>
        <a:lstStyle/>
        <a:p>
          <a:endParaRPr lang="en-CA"/>
        </a:p>
      </dgm:t>
    </dgm:pt>
    <dgm:pt modelId="{D2A2BADB-2884-44C3-A0DF-967C4A907592}" type="sibTrans" cxnId="{544221A9-ED3B-4EB3-B95E-208CB3CD0BBC}">
      <dgm:prSet/>
      <dgm:spPr/>
      <dgm:t>
        <a:bodyPr/>
        <a:lstStyle/>
        <a:p>
          <a:endParaRPr lang="en-CA"/>
        </a:p>
      </dgm:t>
    </dgm:pt>
    <dgm:pt modelId="{A948A6F5-1C81-4AF8-B45A-E9870D68ACE3}">
      <dgm:prSet phldrT="[Text]"/>
      <dgm:spPr>
        <a:solidFill>
          <a:srgbClr val="FF0000"/>
        </a:solidFill>
      </dgm:spPr>
      <dgm:t>
        <a:bodyPr/>
        <a:lstStyle/>
        <a:p>
          <a:r>
            <a:rPr lang="en-US" b="1" dirty="0" smtClean="0"/>
            <a:t>STOP</a:t>
          </a:r>
          <a:endParaRPr lang="en-CA" b="1" dirty="0"/>
        </a:p>
      </dgm:t>
    </dgm:pt>
    <dgm:pt modelId="{8412F3B5-437D-4416-9F0C-2FFD150AF20D}" type="parTrans" cxnId="{2383567C-D2DD-4639-8615-7F2CCE8A5C9C}">
      <dgm:prSet/>
      <dgm:spPr/>
      <dgm:t>
        <a:bodyPr/>
        <a:lstStyle/>
        <a:p>
          <a:endParaRPr lang="en-CA"/>
        </a:p>
      </dgm:t>
    </dgm:pt>
    <dgm:pt modelId="{4A3259C1-DC31-4AA9-8555-F1E2E1076992}" type="sibTrans" cxnId="{2383567C-D2DD-4639-8615-7F2CCE8A5C9C}">
      <dgm:prSet/>
      <dgm:spPr/>
      <dgm:t>
        <a:bodyPr/>
        <a:lstStyle/>
        <a:p>
          <a:endParaRPr lang="en-CA"/>
        </a:p>
      </dgm:t>
    </dgm:pt>
    <dgm:pt modelId="{3BC44051-A088-472B-B071-9912EFEB8B90}">
      <dgm:prSet phldrT="[Text]"/>
      <dgm:spPr>
        <a:solidFill>
          <a:srgbClr val="92D050"/>
        </a:solidFill>
      </dgm:spPr>
      <dgm:t>
        <a:bodyPr/>
        <a:lstStyle/>
        <a:p>
          <a:r>
            <a:rPr lang="en-US" b="1" dirty="0" smtClean="0"/>
            <a:t>PROCESS</a:t>
          </a:r>
          <a:endParaRPr lang="en-CA" b="1" dirty="0"/>
        </a:p>
      </dgm:t>
    </dgm:pt>
    <dgm:pt modelId="{E5C2E52D-8AB9-4E44-BBA6-04290F9A3EC2}" type="parTrans" cxnId="{EB362BD7-24B9-48B0-B03A-0C7375C2EC0B}">
      <dgm:prSet/>
      <dgm:spPr/>
      <dgm:t>
        <a:bodyPr/>
        <a:lstStyle/>
        <a:p>
          <a:endParaRPr lang="en-CA"/>
        </a:p>
      </dgm:t>
    </dgm:pt>
    <dgm:pt modelId="{3BA983BA-9549-4F76-A35D-57287631A093}" type="sibTrans" cxnId="{EB362BD7-24B9-48B0-B03A-0C7375C2EC0B}">
      <dgm:prSet/>
      <dgm:spPr/>
      <dgm:t>
        <a:bodyPr/>
        <a:lstStyle/>
        <a:p>
          <a:endParaRPr lang="en-CA"/>
        </a:p>
      </dgm:t>
    </dgm:pt>
    <dgm:pt modelId="{AC18ED51-AEDF-4C59-8F4C-AD3CBAA3DFFD}">
      <dgm:prSet phldrT="[Text]"/>
      <dgm:spPr/>
      <dgm:t>
        <a:bodyPr/>
        <a:lstStyle/>
        <a:p>
          <a:r>
            <a:rPr lang="en-US" b="1" dirty="0" smtClean="0"/>
            <a:t>DROP</a:t>
          </a:r>
          <a:endParaRPr lang="en-CA" b="1" dirty="0"/>
        </a:p>
      </dgm:t>
    </dgm:pt>
    <dgm:pt modelId="{8819FD3C-497B-4953-B0A9-3536746D33D5}" type="parTrans" cxnId="{63A8A096-B758-4AF4-9C1D-32ACB9A41CA2}">
      <dgm:prSet/>
      <dgm:spPr/>
      <dgm:t>
        <a:bodyPr/>
        <a:lstStyle/>
        <a:p>
          <a:endParaRPr lang="en-CA"/>
        </a:p>
      </dgm:t>
    </dgm:pt>
    <dgm:pt modelId="{38F6CDC1-162B-4494-86BC-154C489FF6B6}" type="sibTrans" cxnId="{63A8A096-B758-4AF4-9C1D-32ACB9A41CA2}">
      <dgm:prSet/>
      <dgm:spPr/>
      <dgm:t>
        <a:bodyPr/>
        <a:lstStyle/>
        <a:p>
          <a:endParaRPr lang="en-CA"/>
        </a:p>
      </dgm:t>
    </dgm:pt>
    <dgm:pt modelId="{D2EECB9F-C166-41AD-B3B5-3338BD9219A5}" type="pres">
      <dgm:prSet presAssocID="{85712382-2555-4BA2-8EB6-BB106FEC7848}" presName="Name0" presStyleCnt="0">
        <dgm:presLayoutVars>
          <dgm:chMax val="1"/>
          <dgm:dir/>
          <dgm:animLvl val="ctr"/>
          <dgm:resizeHandles val="exact"/>
        </dgm:presLayoutVars>
      </dgm:prSet>
      <dgm:spPr/>
      <dgm:t>
        <a:bodyPr/>
        <a:lstStyle/>
        <a:p>
          <a:endParaRPr lang="en-CA"/>
        </a:p>
      </dgm:t>
    </dgm:pt>
    <dgm:pt modelId="{E9E90F42-EBDD-4963-8DB0-4AF9866DB49B}" type="pres">
      <dgm:prSet presAssocID="{515E1A07-E924-435C-B698-1FC964FF7739}" presName="centerShape" presStyleLbl="node0" presStyleIdx="0" presStyleCnt="1" custScaleX="99905" custScaleY="101083" custLinFactNeighborX="-1440" custLinFactNeighborY="-984"/>
      <dgm:spPr/>
      <dgm:t>
        <a:bodyPr/>
        <a:lstStyle/>
        <a:p>
          <a:endParaRPr lang="en-CA"/>
        </a:p>
      </dgm:t>
    </dgm:pt>
    <dgm:pt modelId="{D8681ED4-B254-4F84-AAC6-187C39B49395}" type="pres">
      <dgm:prSet presAssocID="{A948A6F5-1C81-4AF8-B45A-E9870D68ACE3}" presName="node" presStyleLbl="node1" presStyleIdx="0" presStyleCnt="3">
        <dgm:presLayoutVars>
          <dgm:bulletEnabled val="1"/>
        </dgm:presLayoutVars>
      </dgm:prSet>
      <dgm:spPr/>
      <dgm:t>
        <a:bodyPr/>
        <a:lstStyle/>
        <a:p>
          <a:endParaRPr lang="en-CA"/>
        </a:p>
      </dgm:t>
    </dgm:pt>
    <dgm:pt modelId="{AD4C846E-3956-46C9-ADC9-29F044C5E7A7}" type="pres">
      <dgm:prSet presAssocID="{A948A6F5-1C81-4AF8-B45A-E9870D68ACE3}" presName="dummy" presStyleCnt="0"/>
      <dgm:spPr/>
    </dgm:pt>
    <dgm:pt modelId="{2AA87A5D-2190-4B11-9E44-4857D41C5089}" type="pres">
      <dgm:prSet presAssocID="{4A3259C1-DC31-4AA9-8555-F1E2E1076992}" presName="sibTrans" presStyleLbl="sibTrans2D1" presStyleIdx="0" presStyleCnt="3"/>
      <dgm:spPr/>
      <dgm:t>
        <a:bodyPr/>
        <a:lstStyle/>
        <a:p>
          <a:endParaRPr lang="en-CA"/>
        </a:p>
      </dgm:t>
    </dgm:pt>
    <dgm:pt modelId="{4E2815D6-AAD9-4803-B6C6-62ADECE6A483}" type="pres">
      <dgm:prSet presAssocID="{3BC44051-A088-472B-B071-9912EFEB8B90}" presName="node" presStyleLbl="node1" presStyleIdx="1" presStyleCnt="3" custRadScaleRad="93369" custRadScaleInc="2684">
        <dgm:presLayoutVars>
          <dgm:bulletEnabled val="1"/>
        </dgm:presLayoutVars>
      </dgm:prSet>
      <dgm:spPr/>
      <dgm:t>
        <a:bodyPr/>
        <a:lstStyle/>
        <a:p>
          <a:endParaRPr lang="en-CA"/>
        </a:p>
      </dgm:t>
    </dgm:pt>
    <dgm:pt modelId="{2AE1C43A-6D81-4997-9552-DAB8A85A9E12}" type="pres">
      <dgm:prSet presAssocID="{3BC44051-A088-472B-B071-9912EFEB8B90}" presName="dummy" presStyleCnt="0"/>
      <dgm:spPr/>
    </dgm:pt>
    <dgm:pt modelId="{50FC1FF8-489B-4E23-A3B4-655389CE8E48}" type="pres">
      <dgm:prSet presAssocID="{3BA983BA-9549-4F76-A35D-57287631A093}" presName="sibTrans" presStyleLbl="sibTrans2D1" presStyleIdx="1" presStyleCnt="3"/>
      <dgm:spPr/>
      <dgm:t>
        <a:bodyPr/>
        <a:lstStyle/>
        <a:p>
          <a:endParaRPr lang="en-CA"/>
        </a:p>
      </dgm:t>
    </dgm:pt>
    <dgm:pt modelId="{BEEAFC09-AF50-40DF-B898-11C3D6F241C6}" type="pres">
      <dgm:prSet presAssocID="{AC18ED51-AEDF-4C59-8F4C-AD3CBAA3DFFD}" presName="node" presStyleLbl="node1" presStyleIdx="2" presStyleCnt="3">
        <dgm:presLayoutVars>
          <dgm:bulletEnabled val="1"/>
        </dgm:presLayoutVars>
      </dgm:prSet>
      <dgm:spPr/>
      <dgm:t>
        <a:bodyPr/>
        <a:lstStyle/>
        <a:p>
          <a:endParaRPr lang="en-CA"/>
        </a:p>
      </dgm:t>
    </dgm:pt>
    <dgm:pt modelId="{5142B4C0-1B50-4445-89C4-D9E47264BDAA}" type="pres">
      <dgm:prSet presAssocID="{AC18ED51-AEDF-4C59-8F4C-AD3CBAA3DFFD}" presName="dummy" presStyleCnt="0"/>
      <dgm:spPr/>
    </dgm:pt>
    <dgm:pt modelId="{7FB35BF4-2EF3-43DF-8203-063484839D04}" type="pres">
      <dgm:prSet presAssocID="{38F6CDC1-162B-4494-86BC-154C489FF6B6}" presName="sibTrans" presStyleLbl="sibTrans2D1" presStyleIdx="2" presStyleCnt="3"/>
      <dgm:spPr/>
      <dgm:t>
        <a:bodyPr/>
        <a:lstStyle/>
        <a:p>
          <a:endParaRPr lang="en-CA"/>
        </a:p>
      </dgm:t>
    </dgm:pt>
  </dgm:ptLst>
  <dgm:cxnLst>
    <dgm:cxn modelId="{E6967D72-08CA-4EE7-BBA2-D9468ABC532B}" type="presOf" srcId="{AC18ED51-AEDF-4C59-8F4C-AD3CBAA3DFFD}" destId="{BEEAFC09-AF50-40DF-B898-11C3D6F241C6}" srcOrd="0" destOrd="0" presId="urn:microsoft.com/office/officeart/2005/8/layout/radial6"/>
    <dgm:cxn modelId="{680CCF51-8682-4345-83B6-166D66D230B7}" type="presOf" srcId="{A948A6F5-1C81-4AF8-B45A-E9870D68ACE3}" destId="{D8681ED4-B254-4F84-AAC6-187C39B49395}" srcOrd="0" destOrd="0" presId="urn:microsoft.com/office/officeart/2005/8/layout/radial6"/>
    <dgm:cxn modelId="{0678654B-65A0-487F-A4A6-341EE5ADF687}" type="presOf" srcId="{515E1A07-E924-435C-B698-1FC964FF7739}" destId="{E9E90F42-EBDD-4963-8DB0-4AF9866DB49B}" srcOrd="0" destOrd="0" presId="urn:microsoft.com/office/officeart/2005/8/layout/radial6"/>
    <dgm:cxn modelId="{153C59F1-6A9E-48BC-816E-411E34B30D96}" type="presOf" srcId="{3BC44051-A088-472B-B071-9912EFEB8B90}" destId="{4E2815D6-AAD9-4803-B6C6-62ADECE6A483}" srcOrd="0" destOrd="0" presId="urn:microsoft.com/office/officeart/2005/8/layout/radial6"/>
    <dgm:cxn modelId="{63A8A096-B758-4AF4-9C1D-32ACB9A41CA2}" srcId="{515E1A07-E924-435C-B698-1FC964FF7739}" destId="{AC18ED51-AEDF-4C59-8F4C-AD3CBAA3DFFD}" srcOrd="2" destOrd="0" parTransId="{8819FD3C-497B-4953-B0A9-3536746D33D5}" sibTransId="{38F6CDC1-162B-4494-86BC-154C489FF6B6}"/>
    <dgm:cxn modelId="{EB362BD7-24B9-48B0-B03A-0C7375C2EC0B}" srcId="{515E1A07-E924-435C-B698-1FC964FF7739}" destId="{3BC44051-A088-472B-B071-9912EFEB8B90}" srcOrd="1" destOrd="0" parTransId="{E5C2E52D-8AB9-4E44-BBA6-04290F9A3EC2}" sibTransId="{3BA983BA-9549-4F76-A35D-57287631A093}"/>
    <dgm:cxn modelId="{FB99C0CF-C80D-4138-BCC8-1AABAB53B3BA}" type="presOf" srcId="{4A3259C1-DC31-4AA9-8555-F1E2E1076992}" destId="{2AA87A5D-2190-4B11-9E44-4857D41C5089}" srcOrd="0" destOrd="0" presId="urn:microsoft.com/office/officeart/2005/8/layout/radial6"/>
    <dgm:cxn modelId="{2383567C-D2DD-4639-8615-7F2CCE8A5C9C}" srcId="{515E1A07-E924-435C-B698-1FC964FF7739}" destId="{A948A6F5-1C81-4AF8-B45A-E9870D68ACE3}" srcOrd="0" destOrd="0" parTransId="{8412F3B5-437D-4416-9F0C-2FFD150AF20D}" sibTransId="{4A3259C1-DC31-4AA9-8555-F1E2E1076992}"/>
    <dgm:cxn modelId="{CE240F8F-4FF8-41A4-8648-C6F3FAE92B36}" type="presOf" srcId="{38F6CDC1-162B-4494-86BC-154C489FF6B6}" destId="{7FB35BF4-2EF3-43DF-8203-063484839D04}" srcOrd="0" destOrd="0" presId="urn:microsoft.com/office/officeart/2005/8/layout/radial6"/>
    <dgm:cxn modelId="{841167BF-F380-4FB9-95B5-9DB676CD98E4}" type="presOf" srcId="{85712382-2555-4BA2-8EB6-BB106FEC7848}" destId="{D2EECB9F-C166-41AD-B3B5-3338BD9219A5}" srcOrd="0" destOrd="0" presId="urn:microsoft.com/office/officeart/2005/8/layout/radial6"/>
    <dgm:cxn modelId="{544221A9-ED3B-4EB3-B95E-208CB3CD0BBC}" srcId="{85712382-2555-4BA2-8EB6-BB106FEC7848}" destId="{515E1A07-E924-435C-B698-1FC964FF7739}" srcOrd="0" destOrd="0" parTransId="{DD89C1FD-CFE5-4295-852A-349139839261}" sibTransId="{D2A2BADB-2884-44C3-A0DF-967C4A907592}"/>
    <dgm:cxn modelId="{E9BA639A-B0C1-4B6C-BDCC-454E5B1E67F2}" type="presOf" srcId="{3BA983BA-9549-4F76-A35D-57287631A093}" destId="{50FC1FF8-489B-4E23-A3B4-655389CE8E48}" srcOrd="0" destOrd="0" presId="urn:microsoft.com/office/officeart/2005/8/layout/radial6"/>
    <dgm:cxn modelId="{A0775A1A-62C4-4F16-9369-1996510FB39D}" type="presParOf" srcId="{D2EECB9F-C166-41AD-B3B5-3338BD9219A5}" destId="{E9E90F42-EBDD-4963-8DB0-4AF9866DB49B}" srcOrd="0" destOrd="0" presId="urn:microsoft.com/office/officeart/2005/8/layout/radial6"/>
    <dgm:cxn modelId="{DD51F11B-C854-41E0-9552-19A10E6F5999}" type="presParOf" srcId="{D2EECB9F-C166-41AD-B3B5-3338BD9219A5}" destId="{D8681ED4-B254-4F84-AAC6-187C39B49395}" srcOrd="1" destOrd="0" presId="urn:microsoft.com/office/officeart/2005/8/layout/radial6"/>
    <dgm:cxn modelId="{E7CBE76C-9E56-4BCC-AB6A-0AC7C77ADAFA}" type="presParOf" srcId="{D2EECB9F-C166-41AD-B3B5-3338BD9219A5}" destId="{AD4C846E-3956-46C9-ADC9-29F044C5E7A7}" srcOrd="2" destOrd="0" presId="urn:microsoft.com/office/officeart/2005/8/layout/radial6"/>
    <dgm:cxn modelId="{2FC3A8C2-167A-413B-ACA3-87705408D78E}" type="presParOf" srcId="{D2EECB9F-C166-41AD-B3B5-3338BD9219A5}" destId="{2AA87A5D-2190-4B11-9E44-4857D41C5089}" srcOrd="3" destOrd="0" presId="urn:microsoft.com/office/officeart/2005/8/layout/radial6"/>
    <dgm:cxn modelId="{81708893-2FF1-472E-89F0-7FAF14F0FAFB}" type="presParOf" srcId="{D2EECB9F-C166-41AD-B3B5-3338BD9219A5}" destId="{4E2815D6-AAD9-4803-B6C6-62ADECE6A483}" srcOrd="4" destOrd="0" presId="urn:microsoft.com/office/officeart/2005/8/layout/radial6"/>
    <dgm:cxn modelId="{342E6E1B-A6D3-4154-8FF5-2B8472473C27}" type="presParOf" srcId="{D2EECB9F-C166-41AD-B3B5-3338BD9219A5}" destId="{2AE1C43A-6D81-4997-9552-DAB8A85A9E12}" srcOrd="5" destOrd="0" presId="urn:microsoft.com/office/officeart/2005/8/layout/radial6"/>
    <dgm:cxn modelId="{21E5A1C0-EF38-4FD4-B963-A8825165F7A6}" type="presParOf" srcId="{D2EECB9F-C166-41AD-B3B5-3338BD9219A5}" destId="{50FC1FF8-489B-4E23-A3B4-655389CE8E48}" srcOrd="6" destOrd="0" presId="urn:microsoft.com/office/officeart/2005/8/layout/radial6"/>
    <dgm:cxn modelId="{4CA4C816-EB08-4563-A0FB-0F4F7FC21D07}" type="presParOf" srcId="{D2EECB9F-C166-41AD-B3B5-3338BD9219A5}" destId="{BEEAFC09-AF50-40DF-B898-11C3D6F241C6}" srcOrd="7" destOrd="0" presId="urn:microsoft.com/office/officeart/2005/8/layout/radial6"/>
    <dgm:cxn modelId="{C12C0C38-DFE9-45BF-85F7-3233BB7B7FBA}" type="presParOf" srcId="{D2EECB9F-C166-41AD-B3B5-3338BD9219A5}" destId="{5142B4C0-1B50-4445-89C4-D9E47264BDAA}" srcOrd="8" destOrd="0" presId="urn:microsoft.com/office/officeart/2005/8/layout/radial6"/>
    <dgm:cxn modelId="{1C4B03F9-0933-408F-B741-5DD50630FF3B}" type="presParOf" srcId="{D2EECB9F-C166-41AD-B3B5-3338BD9219A5}" destId="{7FB35BF4-2EF3-43DF-8203-063484839D04}"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B35BF4-2EF3-43DF-8203-063484839D04}">
      <dsp:nvSpPr>
        <dsp:cNvPr id="0" name=""/>
        <dsp:cNvSpPr/>
      </dsp:nvSpPr>
      <dsp:spPr>
        <a:xfrm>
          <a:off x="1111823" y="621795"/>
          <a:ext cx="4140577" cy="4140577"/>
        </a:xfrm>
        <a:prstGeom prst="blockArc">
          <a:avLst>
            <a:gd name="adj1" fmla="val 9000000"/>
            <a:gd name="adj2" fmla="val 162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FC1FF8-489B-4E23-A3B4-655389CE8E48}">
      <dsp:nvSpPr>
        <dsp:cNvPr id="0" name=""/>
        <dsp:cNvSpPr/>
      </dsp:nvSpPr>
      <dsp:spPr>
        <a:xfrm>
          <a:off x="1032618" y="495587"/>
          <a:ext cx="4140577" cy="4140577"/>
        </a:xfrm>
        <a:prstGeom prst="blockArc">
          <a:avLst>
            <a:gd name="adj1" fmla="val 1978702"/>
            <a:gd name="adj2" fmla="val 8746648"/>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A87A5D-2190-4B11-9E44-4857D41C5089}">
      <dsp:nvSpPr>
        <dsp:cNvPr id="0" name=""/>
        <dsp:cNvSpPr/>
      </dsp:nvSpPr>
      <dsp:spPr>
        <a:xfrm>
          <a:off x="960241" y="616106"/>
          <a:ext cx="4140577" cy="4140577"/>
        </a:xfrm>
        <a:prstGeom prst="blockArc">
          <a:avLst>
            <a:gd name="adj1" fmla="val 16457920"/>
            <a:gd name="adj2" fmla="val 1739674"/>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E90F42-EBDD-4963-8DB0-4AF9866DB49B}">
      <dsp:nvSpPr>
        <dsp:cNvPr id="0" name=""/>
        <dsp:cNvSpPr/>
      </dsp:nvSpPr>
      <dsp:spPr>
        <a:xfrm>
          <a:off x="2172316" y="1689512"/>
          <a:ext cx="1903106" cy="1925546"/>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Aggression management </a:t>
          </a:r>
          <a:endParaRPr lang="en-CA" sz="1400" b="1" kern="1200" dirty="0"/>
        </a:p>
      </dsp:txBody>
      <dsp:txXfrm>
        <a:off x="2451019" y="1971502"/>
        <a:ext cx="1345700" cy="1361566"/>
      </dsp:txXfrm>
    </dsp:sp>
    <dsp:sp modelId="{D8681ED4-B254-4F84-AAC6-187C39B49395}">
      <dsp:nvSpPr>
        <dsp:cNvPr id="0" name=""/>
        <dsp:cNvSpPr/>
      </dsp:nvSpPr>
      <dsp:spPr>
        <a:xfrm>
          <a:off x="2515391" y="3078"/>
          <a:ext cx="1333441" cy="133344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STOP</a:t>
          </a:r>
          <a:endParaRPr lang="en-CA" sz="1300" b="1" kern="1200" dirty="0"/>
        </a:p>
      </dsp:txBody>
      <dsp:txXfrm>
        <a:off x="2710669" y="198356"/>
        <a:ext cx="942885" cy="942885"/>
      </dsp:txXfrm>
    </dsp:sp>
    <dsp:sp modelId="{4E2815D6-AAD9-4803-B6C6-62ADECE6A483}">
      <dsp:nvSpPr>
        <dsp:cNvPr id="0" name=""/>
        <dsp:cNvSpPr/>
      </dsp:nvSpPr>
      <dsp:spPr>
        <a:xfrm>
          <a:off x="4132632" y="2999930"/>
          <a:ext cx="1333441" cy="1333441"/>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PROCESS</a:t>
          </a:r>
          <a:endParaRPr lang="en-CA" sz="1300" b="1" kern="1200" dirty="0"/>
        </a:p>
      </dsp:txBody>
      <dsp:txXfrm>
        <a:off x="4327910" y="3195208"/>
        <a:ext cx="942885" cy="942885"/>
      </dsp:txXfrm>
    </dsp:sp>
    <dsp:sp modelId="{BEEAFC09-AF50-40DF-B898-11C3D6F241C6}">
      <dsp:nvSpPr>
        <dsp:cNvPr id="0" name=""/>
        <dsp:cNvSpPr/>
      </dsp:nvSpPr>
      <dsp:spPr>
        <a:xfrm>
          <a:off x="764040" y="3036506"/>
          <a:ext cx="1333441" cy="13334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DROP</a:t>
          </a:r>
          <a:endParaRPr lang="en-CA" sz="1300" b="1" kern="1200" dirty="0"/>
        </a:p>
      </dsp:txBody>
      <dsp:txXfrm>
        <a:off x="959318" y="3231784"/>
        <a:ext cx="942885" cy="94288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3F56EA-8ECC-4024-A8D1-127F0154830D}"/>
              </a:ext>
            </a:extLst>
          </p:cNvPr>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3AAB079-B003-47C9-918A-73159677363A}"/>
              </a:ext>
            </a:extLst>
          </p:cNvPr>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A1D5FC21-C888-4100-9733-9B472F218229}" type="datetimeFigureOut">
              <a:rPr lang="en-US" smtClean="0"/>
              <a:t>6/30/2021</a:t>
            </a:fld>
            <a:endParaRPr lang="en-US" dirty="0"/>
          </a:p>
        </p:txBody>
      </p:sp>
      <p:sp>
        <p:nvSpPr>
          <p:cNvPr id="4" name="Footer Placeholder 3">
            <a:extLst>
              <a:ext uri="{FF2B5EF4-FFF2-40B4-BE49-F238E27FC236}">
                <a16:creationId xmlns:a16="http://schemas.microsoft.com/office/drawing/2014/main" id="{BCE81674-B423-4A62-8B66-FDA2A4DC6221}"/>
              </a:ext>
            </a:extLst>
          </p:cNvPr>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9A77F04-C7D9-4948-9CAB-DCC9EF500F69}"/>
              </a:ext>
            </a:extLst>
          </p:cNvPr>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CEF43A11-90A3-42E7-8CF6-431A2107D1E1}" type="slidenum">
              <a:rPr lang="en-US" smtClean="0"/>
              <a:t>‹#›</a:t>
            </a:fld>
            <a:endParaRPr lang="en-US" dirty="0"/>
          </a:p>
        </p:txBody>
      </p:sp>
    </p:spTree>
    <p:extLst>
      <p:ext uri="{BB962C8B-B14F-4D97-AF65-F5344CB8AC3E}">
        <p14:creationId xmlns:p14="http://schemas.microsoft.com/office/powerpoint/2010/main" val="365184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C95A6671-F96F-4532-B4EE-20AEA24545AD}" type="datetimeFigureOut">
              <a:rPr lang="en-CA" smtClean="0"/>
              <a:t>2021-06-30</a:t>
            </a:fld>
            <a:endParaRPr lang="en-CA" dirty="0"/>
          </a:p>
        </p:txBody>
      </p:sp>
      <p:sp>
        <p:nvSpPr>
          <p:cNvPr id="4" name="Slide Image Placeholder 3"/>
          <p:cNvSpPr>
            <a:spLocks noGrp="1" noRot="1" noChangeAspect="1"/>
          </p:cNvSpPr>
          <p:nvPr>
            <p:ph type="sldImg" idx="2"/>
          </p:nvPr>
        </p:nvSpPr>
        <p:spPr>
          <a:xfrm>
            <a:off x="736600" y="1154113"/>
            <a:ext cx="5537200" cy="3116262"/>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D2AAB52B-0897-46EF-ACB7-C2A1E9716B33}" type="slidenum">
              <a:rPr lang="en-CA" smtClean="0"/>
              <a:t>‹#›</a:t>
            </a:fld>
            <a:endParaRPr lang="en-CA" dirty="0"/>
          </a:p>
        </p:txBody>
      </p:sp>
    </p:spTree>
    <p:extLst>
      <p:ext uri="{BB962C8B-B14F-4D97-AF65-F5344CB8AC3E}">
        <p14:creationId xmlns:p14="http://schemas.microsoft.com/office/powerpoint/2010/main" val="164430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youtu.be/mKMC63ysO9w"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ehstoday.com/training-and-engagement/article/21917779/slc-2016-more-than-60000-workers-per-day-are-harassed-or-are-the-victims-of-workplace-violence"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schneiderjobs.com/blog/driver/healthy-trucker-lifestyl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r>
              <a:rPr lang="en-US" dirty="0" smtClean="0">
                <a:solidFill>
                  <a:srgbClr val="002060"/>
                </a:solidFill>
              </a:rPr>
              <a:t>Instructor notes: </a:t>
            </a:r>
          </a:p>
          <a:p>
            <a:endParaRPr lang="en-US" dirty="0"/>
          </a:p>
          <a:p>
            <a:endParaRPr lang="en-US" dirty="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a:t>
            </a:fld>
            <a:endParaRPr lang="en-CA" dirty="0"/>
          </a:p>
        </p:txBody>
      </p:sp>
    </p:spTree>
    <p:extLst>
      <p:ext uri="{BB962C8B-B14F-4D97-AF65-F5344CB8AC3E}">
        <p14:creationId xmlns:p14="http://schemas.microsoft.com/office/powerpoint/2010/main" val="2237396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a:t>
            </a:r>
            <a:r>
              <a:rPr lang="en-US" baseline="0" dirty="0" smtClean="0"/>
              <a:t> permitting show the video or provide link to students to watch on their own time.</a:t>
            </a:r>
            <a:endParaRPr lang="en-US" dirty="0" smtClean="0"/>
          </a:p>
          <a:p>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smtClean="0">
                <a:latin typeface="Roboto"/>
                <a:hlinkClick r:id="rId3"/>
              </a:rPr>
              <a:t>https://youtu.be/mKMC63ysO9w</a:t>
            </a:r>
            <a:endParaRPr lang="en-CA" sz="1200" b="0" i="0" u="none" strike="noStrike" dirty="0" smtClean="0">
              <a:effectLst/>
              <a:latin typeface="Roboto"/>
            </a:endParaRPr>
          </a:p>
          <a:p>
            <a:endParaRPr lang="en-US" dirty="0" smtClean="0"/>
          </a:p>
        </p:txBody>
      </p:sp>
      <p:sp>
        <p:nvSpPr>
          <p:cNvPr id="4" name="Slide Number Placeholder 3"/>
          <p:cNvSpPr>
            <a:spLocks noGrp="1"/>
          </p:cNvSpPr>
          <p:nvPr>
            <p:ph type="sldNum" sz="quarter" idx="10"/>
          </p:nvPr>
        </p:nvSpPr>
        <p:spPr/>
        <p:txBody>
          <a:bodyPr/>
          <a:lstStyle/>
          <a:p>
            <a:fld id="{D2AAB52B-0897-46EF-ACB7-C2A1E9716B33}" type="slidenum">
              <a:rPr lang="en-CA" smtClean="0"/>
              <a:t>10</a:t>
            </a:fld>
            <a:endParaRPr lang="en-CA" dirty="0"/>
          </a:p>
        </p:txBody>
      </p:sp>
    </p:spTree>
    <p:extLst>
      <p:ext uri="{BB962C8B-B14F-4D97-AF65-F5344CB8AC3E}">
        <p14:creationId xmlns:p14="http://schemas.microsoft.com/office/powerpoint/2010/main" val="1460373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pPr marL="0" indent="0">
              <a:buFont typeface="Arial" panose="020B0604020202020204" pitchFamily="34" charset="0"/>
              <a:buNone/>
            </a:pPr>
            <a:r>
              <a:rPr lang="en-US" sz="1200" kern="1200" dirty="0" smtClean="0">
                <a:solidFill>
                  <a:schemeClr val="tx1"/>
                </a:solidFill>
                <a:effectLst/>
                <a:latin typeface="+mn-lt"/>
                <a:ea typeface="+mn-ea"/>
                <a:cs typeface="+mn-cs"/>
              </a:rPr>
              <a:t>According to </a:t>
            </a:r>
            <a:r>
              <a:rPr lang="en-US" sz="1200" kern="1200" dirty="0" err="1" smtClean="0">
                <a:solidFill>
                  <a:schemeClr val="tx1"/>
                </a:solidFill>
                <a:effectLst/>
                <a:latin typeface="+mn-lt"/>
                <a:ea typeface="+mn-ea"/>
                <a:cs typeface="+mn-cs"/>
              </a:rPr>
              <a:t>WorkSafeBC</a:t>
            </a:r>
            <a:r>
              <a:rPr lang="en-US" sz="1200" kern="1200" dirty="0" smtClean="0">
                <a:solidFill>
                  <a:schemeClr val="tx1"/>
                </a:solidFill>
                <a:effectLst/>
                <a:latin typeface="+mn-lt"/>
                <a:ea typeface="+mn-ea"/>
                <a:cs typeface="+mn-cs"/>
              </a:rPr>
              <a:t>, falls from height are the third leading cause of truck driver injuries, following over exertion and motor vehicle incidents. Most fall incidents occur when the driver</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Exits or enters the cab (37 percent)</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Conducts vehicle inspections, maintenance and repairs (18 percent)</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Unloads cargo (14 percent)</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11</a:t>
            </a:fld>
            <a:endParaRPr lang="en-CA" dirty="0"/>
          </a:p>
        </p:txBody>
      </p:sp>
    </p:spTree>
    <p:extLst>
      <p:ext uri="{BB962C8B-B14F-4D97-AF65-F5344CB8AC3E}">
        <p14:creationId xmlns:p14="http://schemas.microsoft.com/office/powerpoint/2010/main" val="89220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r>
              <a:rPr lang="en-US" sz="1200" b="1" kern="1200" dirty="0" smtClean="0">
                <a:solidFill>
                  <a:schemeClr val="tx1"/>
                </a:solidFill>
                <a:effectLst/>
                <a:latin typeface="+mn-lt"/>
                <a:ea typeface="+mn-ea"/>
                <a:cs typeface="+mn-cs"/>
              </a:rPr>
              <a:t>Do:</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Enter and exit facing the cab.</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Climb up and down slowly.</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Mount and dismount only when equipment is stopped.</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Look for obstacles on the ground before exiting the vehicle.</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Break three-point contact only when you reach the ground, cab or platform.</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Take extra care in wet, snowy or icy weather.</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Avoid wearing loose or torn clothing that can catch on equipment.</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Wear shoes with appropriate support and traction.</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12</a:t>
            </a:fld>
            <a:endParaRPr lang="en-CA" dirty="0"/>
          </a:p>
        </p:txBody>
      </p:sp>
    </p:spTree>
    <p:extLst>
      <p:ext uri="{BB962C8B-B14F-4D97-AF65-F5344CB8AC3E}">
        <p14:creationId xmlns:p14="http://schemas.microsoft.com/office/powerpoint/2010/main" val="4241377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p:txBody>
      </p:sp>
      <p:sp>
        <p:nvSpPr>
          <p:cNvPr id="4" name="Slide Number Placeholder 3"/>
          <p:cNvSpPr>
            <a:spLocks noGrp="1"/>
          </p:cNvSpPr>
          <p:nvPr>
            <p:ph type="sldNum" sz="quarter" idx="10"/>
          </p:nvPr>
        </p:nvSpPr>
        <p:spPr/>
        <p:txBody>
          <a:bodyPr/>
          <a:lstStyle/>
          <a:p>
            <a:fld id="{D2AAB52B-0897-46EF-ACB7-C2A1E9716B33}" type="slidenum">
              <a:rPr lang="en-CA" smtClean="0"/>
              <a:t>13</a:t>
            </a:fld>
            <a:endParaRPr lang="en-CA" dirty="0"/>
          </a:p>
        </p:txBody>
      </p:sp>
    </p:spTree>
    <p:extLst>
      <p:ext uri="{BB962C8B-B14F-4D97-AF65-F5344CB8AC3E}">
        <p14:creationId xmlns:p14="http://schemas.microsoft.com/office/powerpoint/2010/main" val="2281401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r>
              <a:rPr lang="en-CA" sz="1200" b="0" i="0" u="none" strike="noStrike" kern="1200" dirty="0" smtClean="0">
                <a:solidFill>
                  <a:schemeClr val="tx1"/>
                </a:solidFill>
                <a:effectLst/>
                <a:latin typeface="+mn-lt"/>
                <a:ea typeface="+mn-ea"/>
                <a:cs typeface="+mn-cs"/>
              </a:rPr>
              <a:t>Carbon monoxide, fuel and battery acid are some of the </a:t>
            </a:r>
            <a:r>
              <a:rPr lang="en-CA" dirty="0" smtClean="0"/>
              <a:t>substances</a:t>
            </a:r>
            <a:r>
              <a:rPr lang="en-CA" sz="1200" b="0" i="0" u="none" strike="noStrike" kern="1200" dirty="0" smtClean="0">
                <a:solidFill>
                  <a:schemeClr val="tx1"/>
                </a:solidFill>
                <a:effectLst/>
                <a:latin typeface="+mn-lt"/>
                <a:ea typeface="+mn-ea"/>
                <a:cs typeface="+mn-cs"/>
              </a:rPr>
              <a:t> that pose hazards.</a:t>
            </a:r>
          </a:p>
          <a:p>
            <a:endParaRPr lang="en-CA" sz="1200" b="0" i="0" u="none" strike="noStrike" kern="1200" dirty="0" smtClean="0">
              <a:solidFill>
                <a:schemeClr val="tx1"/>
              </a:solidFill>
              <a:effectLst/>
              <a:latin typeface="+mn-lt"/>
              <a:ea typeface="+mn-ea"/>
              <a:cs typeface="+mn-cs"/>
            </a:endParaRPr>
          </a:p>
          <a:p>
            <a:r>
              <a:rPr lang="en-CA" sz="1200" b="0" i="0" u="none" strike="noStrike" kern="1200" dirty="0" smtClean="0">
                <a:solidFill>
                  <a:schemeClr val="tx1"/>
                </a:solidFill>
                <a:effectLst/>
                <a:latin typeface="+mn-lt"/>
                <a:ea typeface="+mn-ea"/>
                <a:cs typeface="+mn-cs"/>
              </a:rPr>
              <a:t>Carbon Monoxide (CO) is a colorless, odorless, toxic gas that is a product of incomplete combustion. Most fatal unintentional carbon monoxide poisonings associated with motor vehicles are preventable and can result from:</a:t>
            </a:r>
          </a:p>
          <a:p>
            <a:pPr marL="171450" indent="-171450">
              <a:buFont typeface="Arial" panose="020B0604020202020204" pitchFamily="34" charset="0"/>
              <a:buChar char="•"/>
            </a:pPr>
            <a:r>
              <a:rPr lang="en-CA" sz="1200" b="0" i="0" u="none" strike="noStrike" kern="1200" dirty="0" smtClean="0">
                <a:solidFill>
                  <a:schemeClr val="tx1"/>
                </a:solidFill>
                <a:effectLst/>
                <a:latin typeface="+mn-lt"/>
                <a:ea typeface="+mn-ea"/>
                <a:cs typeface="+mn-cs"/>
              </a:rPr>
              <a:t>Operating with a damaged or malfunctioning exhaust system and an inadequately ventilated passenger compartment.</a:t>
            </a:r>
          </a:p>
          <a:p>
            <a:pPr marL="171450" indent="-171450">
              <a:buFont typeface="Arial" panose="020B0604020202020204" pitchFamily="34" charset="0"/>
              <a:buChar char="•"/>
            </a:pPr>
            <a:r>
              <a:rPr lang="en-CA" dirty="0" smtClean="0"/>
              <a:t>Running </a:t>
            </a:r>
            <a:r>
              <a:rPr lang="en-CA" sz="1200" b="0" i="0" u="none" strike="noStrike" kern="1200" dirty="0" smtClean="0">
                <a:solidFill>
                  <a:schemeClr val="tx1"/>
                </a:solidFill>
                <a:effectLst/>
                <a:latin typeface="+mn-lt"/>
                <a:ea typeface="+mn-ea"/>
                <a:cs typeface="+mn-cs"/>
              </a:rPr>
              <a:t>a motor in a garage with inadequate ventilation.</a:t>
            </a:r>
          </a:p>
          <a:p>
            <a:pPr marL="171450" indent="-171450">
              <a:buFont typeface="Arial" panose="020B0604020202020204" pitchFamily="34" charset="0"/>
              <a:buChar char="•"/>
            </a:pPr>
            <a:r>
              <a:rPr lang="en-CA" sz="1200" b="0" i="0" u="none" strike="noStrike" kern="1200" dirty="0" smtClean="0">
                <a:solidFill>
                  <a:schemeClr val="tx1"/>
                </a:solidFill>
                <a:effectLst/>
                <a:latin typeface="+mn-lt"/>
                <a:ea typeface="+mn-ea"/>
                <a:cs typeface="+mn-cs"/>
              </a:rPr>
              <a:t>Use of auxiliary fuel-burning heaters inside the vehicle.</a:t>
            </a:r>
          </a:p>
          <a:p>
            <a:endParaRPr lang="en-CA" sz="1200" b="1" i="0" u="none" strike="noStrike" kern="1200" dirty="0" smtClean="0">
              <a:solidFill>
                <a:schemeClr val="tx1"/>
              </a:solidFill>
              <a:effectLst/>
              <a:latin typeface="+mn-lt"/>
              <a:ea typeface="+mn-ea"/>
              <a:cs typeface="+mn-cs"/>
            </a:endParaRPr>
          </a:p>
          <a:p>
            <a:r>
              <a:rPr lang="en-CA" sz="1200" b="1" i="0" u="none" strike="noStrike" kern="1200" dirty="0" smtClean="0">
                <a:solidFill>
                  <a:schemeClr val="tx1"/>
                </a:solidFill>
                <a:effectLst/>
                <a:latin typeface="+mn-lt"/>
                <a:ea typeface="+mn-ea"/>
                <a:cs typeface="+mn-cs"/>
              </a:rPr>
              <a:t>Preventing Exposure:</a:t>
            </a:r>
            <a:endParaRPr lang="en-CA" sz="1200" b="0" i="0" u="none" strike="noStrike" kern="1200" dirty="0" smtClean="0">
              <a:solidFill>
                <a:schemeClr val="tx1"/>
              </a:solidFill>
              <a:effectLst/>
              <a:latin typeface="+mn-lt"/>
              <a:ea typeface="+mn-ea"/>
              <a:cs typeface="+mn-cs"/>
            </a:endParaRPr>
          </a:p>
          <a:p>
            <a:r>
              <a:rPr lang="en-CA" sz="1200" b="0" i="0" u="none" strike="noStrike" kern="1200" dirty="0" smtClean="0">
                <a:solidFill>
                  <a:schemeClr val="tx1"/>
                </a:solidFill>
                <a:effectLst/>
                <a:latin typeface="+mn-lt"/>
                <a:ea typeface="+mn-ea"/>
                <a:cs typeface="+mn-cs"/>
              </a:rPr>
              <a:t>Have a battery operated carbon monoxide monitor or detector in your cab that sounds an alarm when CO levels are too high</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14</a:t>
            </a:fld>
            <a:endParaRPr lang="en-CA" dirty="0"/>
          </a:p>
        </p:txBody>
      </p:sp>
    </p:spTree>
    <p:extLst>
      <p:ext uri="{BB962C8B-B14F-4D97-AF65-F5344CB8AC3E}">
        <p14:creationId xmlns:p14="http://schemas.microsoft.com/office/powerpoint/2010/main" val="63170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 video discuss</a:t>
            </a:r>
            <a:r>
              <a:rPr lang="en-US" baseline="0" dirty="0" smtClean="0"/>
              <a:t> the importance of protection equipment using examples.</a:t>
            </a:r>
          </a:p>
          <a:p>
            <a:endParaRPr lang="en-US" baseline="0" dirty="0" smtClean="0"/>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Wear sturdy work boots or shoes instead of flip-flops.</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Use examples of safety equipment, such as eye protection, aprons, hearing protection, and various types of gloves.</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Stress the hazards wearing jewelry could cause on the job.</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Discuss how some loads may require special equipment such as hard hats, dust masks, coveralls, and respirators.</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Identify danger zones for professional drivers—from the cab to the coupling and from the trailer to the dock.</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How to protect yourself on the dock. Talk about common hazards involved with loading and unloading freight.</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Dressing for the weather and the variance in conditions around the Province. Exposure to extreme heat can cause heat stroke and dehydration and extreme cold can cause hypothermia and frostbite. Under certain conditions, both can cause death.</a:t>
            </a: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15</a:t>
            </a:fld>
            <a:endParaRPr lang="en-CA" dirty="0"/>
          </a:p>
        </p:txBody>
      </p:sp>
    </p:spTree>
    <p:extLst>
      <p:ext uri="{BB962C8B-B14F-4D97-AF65-F5344CB8AC3E}">
        <p14:creationId xmlns:p14="http://schemas.microsoft.com/office/powerpoint/2010/main" val="2012946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r>
              <a:rPr lang="en-US" dirty="0" smtClean="0"/>
              <a:t>Link to source </a:t>
            </a:r>
            <a:r>
              <a:rPr lang="en-CA" dirty="0" smtClean="0">
                <a:hlinkClick r:id="rId3"/>
              </a:rPr>
              <a:t>https://www.ehstoday.com/training-and-engagement/article/21917779/slc-2016-more-than-60000-workers-per-day-are-harassed-or-are-the-victims-of-workplace-violence</a:t>
            </a:r>
            <a:endParaRPr lang="en-CA" dirty="0" smtClean="0"/>
          </a:p>
          <a:p>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Homework - Have students</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read the blog post</a:t>
            </a:r>
            <a:r>
              <a:rPr lang="en-CA" sz="1200" kern="1200" baseline="0" dirty="0" smtClean="0">
                <a:solidFill>
                  <a:schemeClr val="tx1"/>
                </a:solidFill>
                <a:effectLst/>
                <a:latin typeface="+mn-lt"/>
                <a:ea typeface="+mn-ea"/>
                <a:cs typeface="+mn-cs"/>
              </a:rPr>
              <a:t> and answer questions in their workbook. </a:t>
            </a:r>
            <a:endParaRPr lang="en-C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kern="1200" dirty="0" smtClean="0">
                <a:solidFill>
                  <a:schemeClr val="tx1"/>
                </a:solidFill>
                <a:effectLst/>
                <a:latin typeface="+mn-lt"/>
                <a:ea typeface="+mn-ea"/>
                <a:cs typeface="+mn-cs"/>
              </a:rPr>
              <a:t>What should you do if you encounter workplace violence?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smtClean="0">
                <a:solidFill>
                  <a:schemeClr val="tx1"/>
                </a:solidFill>
                <a:effectLst/>
                <a:latin typeface="+mn-lt"/>
                <a:ea typeface="+mn-ea"/>
                <a:cs typeface="+mn-cs"/>
              </a:rPr>
              <a:t>What steps</a:t>
            </a:r>
            <a:r>
              <a:rPr lang="en-US" sz="1200" b="0" kern="1200" baseline="0" dirty="0" smtClean="0">
                <a:solidFill>
                  <a:schemeClr val="tx1"/>
                </a:solidFill>
                <a:effectLst/>
                <a:latin typeface="+mn-lt"/>
                <a:ea typeface="+mn-ea"/>
                <a:cs typeface="+mn-cs"/>
              </a:rPr>
              <a:t> can you take to protect yourself and avoid dangerous situations? </a:t>
            </a:r>
            <a:endParaRPr lang="en-CA" sz="1200" b="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19</a:t>
            </a:fld>
            <a:endParaRPr lang="en-CA" dirty="0"/>
          </a:p>
        </p:txBody>
      </p:sp>
    </p:spTree>
    <p:extLst>
      <p:ext uri="{BB962C8B-B14F-4D97-AF65-F5344CB8AC3E}">
        <p14:creationId xmlns:p14="http://schemas.microsoft.com/office/powerpoint/2010/main" val="2056659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Note: </a:t>
            </a:r>
            <a:r>
              <a:rPr lang="en-CA" sz="1200" b="0" i="0" u="none" strike="noStrike" kern="1200" dirty="0" smtClean="0">
                <a:solidFill>
                  <a:schemeClr val="tx1"/>
                </a:solidFill>
                <a:effectLst/>
                <a:latin typeface="+mn-lt"/>
                <a:ea typeface="+mn-ea"/>
                <a:cs typeface="+mn-cs"/>
              </a:rPr>
              <a:t>Truck fleets are increasingly deploying in-cab video systems as part of their technological arsenal to increase safety and security. While these systems do generate some privacy concerns, the bottom line is that fleets are seeing improvements in safety, driver training and other areas.</a:t>
            </a:r>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20</a:t>
            </a:fld>
            <a:endParaRPr lang="en-CA" dirty="0"/>
          </a:p>
        </p:txBody>
      </p:sp>
    </p:spTree>
    <p:extLst>
      <p:ext uri="{BB962C8B-B14F-4D97-AF65-F5344CB8AC3E}">
        <p14:creationId xmlns:p14="http://schemas.microsoft.com/office/powerpoint/2010/main" val="1816369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the information from the student guide.</a:t>
            </a:r>
            <a:endParaRPr lang="en-US" dirty="0" smtClean="0"/>
          </a:p>
          <a:p>
            <a:r>
              <a:rPr lang="en-GB" sz="1200" b="1" kern="1200" dirty="0" smtClean="0">
                <a:solidFill>
                  <a:schemeClr val="tx1"/>
                </a:solidFill>
                <a:effectLst/>
                <a:latin typeface="+mn-lt"/>
                <a:ea typeface="+mn-ea"/>
                <a:cs typeface="+mn-cs"/>
              </a:rPr>
              <a:t>STOP – Stop and think before you act</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 If you are in a situation where your emotions are building to a point where you may have trouble maintaining control - stop! Sometimes, when we are in a highly emotional state, we act automatically, without considering the consequences or the best way to approach the situation. Learn how to identify the signs that you may be getting to this point: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Take note of the physical feelings and thoughts that are associated with this emotional state, such as rapid breathing and tension in the jaw, neck or face.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When these sensations or thoughts arise, this is a cue to stop and become conscious of your emotions and consider your response more carefully.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 Then you are ready to start working on the next steps. </a:t>
            </a:r>
            <a:endParaRPr lang="en-C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DROP – Reduce the intensity of your emotions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When we are in an extremely emotional state, it becomes very difficult to think clearly and rationally. The mind’s response is triggered (i.e., we want to act quickly to resolve the situation or run away from it) and neither response is likely to be appropriate or effective for dealing with situations on the road. Before you begin to think through a situation, you need to calm down and reduce the emotional intensity.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Here are a few ways to reduce emotional intensity: </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Engage in a repetitive action (e.g., counting and deep breaths). Any repetitive action can help you focus and calm your attention. </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Think of something that triggers a positive feeling.</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Breathe deeply. Concentrate on your abdomen and breathe in through your nose while counting to 5, hold it briefly and breathe out for a 5 count, focusing on the feelings of the air and tension leaving your body. Repeat for a few minutes. </a:t>
            </a:r>
            <a:endParaRPr lang="en-C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Now you are ready to more rationally consider the situation and your response.</a:t>
            </a:r>
          </a:p>
          <a:p>
            <a:r>
              <a:rPr lang="en-CA"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PROCESS – Think about it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Begin with identifying the emotions you are feeling. To manage them, you must first be able to accurately identify them. Are you angry? Overwhelmed? Afraid? Ashamed? Frustrated? Annoyed? Uncomfortable? Helpless? Overconfident?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 Sometimes the surface emotions are masking deeper reactions that are more difficult to identify, but which are important to the situation and understanding your reaction.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 Identify the source of these feelings: Why are you feeling the way you are? What underlying issue may need to be addressed? You can increase your emotional awareness by going ‘inside.’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 Finally, decide the best way to proceed, given your ultimate goals and your values.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Once you work through the Stop, Drop and Process steps, you will be better prepared to find a healthy and effective way to deal with the challenges you face on the road. You will find you are glad that you stopped yourself from acting impulsively.</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21</a:t>
            </a:fld>
            <a:endParaRPr lang="en-CA" dirty="0"/>
          </a:p>
        </p:txBody>
      </p:sp>
    </p:spTree>
    <p:extLst>
      <p:ext uri="{BB962C8B-B14F-4D97-AF65-F5344CB8AC3E}">
        <p14:creationId xmlns:p14="http://schemas.microsoft.com/office/powerpoint/2010/main" val="1702955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 big part of truck driver safety has less to do with the vehicle, and more to do with the driver.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lesson</a:t>
            </a:r>
            <a:r>
              <a:rPr lang="en-US" sz="1200" kern="1200" dirty="0" smtClean="0">
                <a:solidFill>
                  <a:schemeClr val="tx1"/>
                </a:solidFill>
                <a:effectLst/>
                <a:latin typeface="+mn-lt"/>
                <a:ea typeface="+mn-ea"/>
                <a:cs typeface="+mn-cs"/>
              </a:rPr>
              <a:t> stresses the need to adopt a healthy lifestyle and the importance of protecting yourself, maintain good health and ensure your safety so you can be rested, alert and focused behind the wheel.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2</a:t>
            </a:fld>
            <a:endParaRPr lang="en-CA" dirty="0"/>
          </a:p>
        </p:txBody>
      </p:sp>
    </p:spTree>
    <p:extLst>
      <p:ext uri="{BB962C8B-B14F-4D97-AF65-F5344CB8AC3E}">
        <p14:creationId xmlns:p14="http://schemas.microsoft.com/office/powerpoint/2010/main" val="845262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lvl="0" rtl="0"/>
            <a:r>
              <a:rPr lang="en-US" sz="1200" kern="1200" dirty="0" smtClean="0">
                <a:solidFill>
                  <a:schemeClr val="tx1"/>
                </a:solidFill>
                <a:effectLst/>
                <a:latin typeface="+mn-lt"/>
                <a:ea typeface="+mn-ea"/>
                <a:cs typeface="+mn-cs"/>
              </a:rPr>
              <a:t>Brainstorm  - Why can</a:t>
            </a:r>
            <a:r>
              <a:rPr lang="en-US" sz="1200" kern="1200" baseline="0" dirty="0" smtClean="0">
                <a:solidFill>
                  <a:schemeClr val="tx1"/>
                </a:solidFill>
                <a:effectLst/>
                <a:latin typeface="+mn-lt"/>
                <a:ea typeface="+mn-ea"/>
                <a:cs typeface="+mn-cs"/>
              </a:rPr>
              <a:t> life </a:t>
            </a:r>
            <a:r>
              <a:rPr lang="en-US" sz="1200" kern="1200" dirty="0" smtClean="0">
                <a:solidFill>
                  <a:schemeClr val="tx1"/>
                </a:solidFill>
                <a:effectLst/>
                <a:latin typeface="+mn-lt"/>
                <a:ea typeface="+mn-ea"/>
                <a:cs typeface="+mn-cs"/>
              </a:rPr>
              <a:t>on the road make it more difficult to stay healthy?</a:t>
            </a:r>
          </a:p>
          <a:p>
            <a:pPr lvl="0" rtl="0"/>
            <a:r>
              <a:rPr lang="en-US" sz="1200" kern="1200" dirty="0" smtClean="0">
                <a:solidFill>
                  <a:schemeClr val="tx1"/>
                </a:solidFill>
                <a:effectLst/>
                <a:latin typeface="+mn-lt"/>
                <a:ea typeface="+mn-ea"/>
                <a:cs typeface="+mn-cs"/>
              </a:rPr>
              <a:t>Answers might include:</a:t>
            </a:r>
            <a:endParaRPr lang="en-CA"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irregular schedule</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long hours</a:t>
            </a:r>
            <a:endParaRPr lang="en-CA"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finding time to exercise</a:t>
            </a:r>
            <a:endParaRPr lang="en-CA"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limited access to healthy foods</a:t>
            </a:r>
            <a:endParaRPr lang="en-CA"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drugs, alcohol</a:t>
            </a:r>
            <a:r>
              <a:rPr lang="en-CA" sz="14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tobacco use</a:t>
            </a:r>
            <a:endParaRPr lang="en-CA"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fatigue</a:t>
            </a:r>
            <a:endParaRPr lang="en-CA"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stress</a:t>
            </a:r>
            <a:endParaRPr lang="en-CA"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exposure to chemical hazards</a:t>
            </a:r>
            <a:endParaRPr lang="en-CA"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physical demands of the job.</a:t>
            </a:r>
            <a:endParaRPr lang="en-CA"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AAB52B-0897-46EF-ACB7-C2A1E9716B33}" type="slidenum">
              <a:rPr lang="en-CA" smtClean="0"/>
              <a:t>3</a:t>
            </a:fld>
            <a:endParaRPr lang="en-CA" dirty="0"/>
          </a:p>
        </p:txBody>
      </p:sp>
    </p:spTree>
    <p:extLst>
      <p:ext uri="{BB962C8B-B14F-4D97-AF65-F5344CB8AC3E}">
        <p14:creationId xmlns:p14="http://schemas.microsoft.com/office/powerpoint/2010/main" val="92161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r>
              <a:rPr lang="en-US" sz="1200" kern="1200" dirty="0" smtClean="0">
                <a:solidFill>
                  <a:schemeClr val="tx1"/>
                </a:solidFill>
                <a:effectLst/>
                <a:latin typeface="+mn-lt"/>
                <a:ea typeface="+mn-ea"/>
                <a:cs typeface="+mn-cs"/>
              </a:rPr>
              <a:t>This table shows </a:t>
            </a:r>
            <a:r>
              <a:rPr lang="en-US" sz="1200" kern="1200" dirty="0" err="1" smtClean="0">
                <a:solidFill>
                  <a:schemeClr val="tx1"/>
                </a:solidFill>
                <a:effectLst/>
                <a:latin typeface="+mn-lt"/>
                <a:ea typeface="+mn-ea"/>
                <a:cs typeface="+mn-cs"/>
              </a:rPr>
              <a:t>WorkSafeBC</a:t>
            </a:r>
            <a:r>
              <a:rPr lang="en-US" sz="1200" kern="1200" dirty="0" smtClean="0">
                <a:solidFill>
                  <a:schemeClr val="tx1"/>
                </a:solidFill>
                <a:effectLst/>
                <a:latin typeface="+mn-lt"/>
                <a:ea typeface="+mn-ea"/>
                <a:cs typeface="+mn-cs"/>
              </a:rPr>
              <a:t> data from 2012 to 2016 listing the top 10 incident causes for drivers employed in general trucking. Based on the number of claims, overexertion was the number one cause of incidents.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overexertion category includes things such as: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Raising and lowering</a:t>
            </a:r>
            <a:r>
              <a:rPr lang="en-US" sz="1200" kern="1200" baseline="0" dirty="0" smtClean="0">
                <a:solidFill>
                  <a:schemeClr val="tx1"/>
                </a:solidFill>
                <a:effectLst/>
                <a:latin typeface="+mn-lt"/>
                <a:ea typeface="+mn-ea"/>
                <a:cs typeface="+mn-cs"/>
              </a:rPr>
              <a:t> landing gear</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Securing loads</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Moving heavy boxes</a:t>
            </a:r>
            <a:endParaRPr lang="en-CA" sz="1200" kern="1200" dirty="0" smtClean="0">
              <a:solidFill>
                <a:schemeClr val="tx1"/>
              </a:solidFill>
              <a:effectLst/>
              <a:latin typeface="+mn-lt"/>
              <a:ea typeface="+mn-ea"/>
              <a:cs typeface="+mn-cs"/>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4</a:t>
            </a:fld>
            <a:endParaRPr lang="en-CA" dirty="0"/>
          </a:p>
        </p:txBody>
      </p:sp>
    </p:spTree>
    <p:extLst>
      <p:ext uri="{BB962C8B-B14F-4D97-AF65-F5344CB8AC3E}">
        <p14:creationId xmlns:p14="http://schemas.microsoft.com/office/powerpoint/2010/main" val="3982881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5</a:t>
            </a:fld>
            <a:endParaRPr lang="en-CA" dirty="0"/>
          </a:p>
        </p:txBody>
      </p:sp>
    </p:spTree>
    <p:extLst>
      <p:ext uri="{BB962C8B-B14F-4D97-AF65-F5344CB8AC3E}">
        <p14:creationId xmlns:p14="http://schemas.microsoft.com/office/powerpoint/2010/main" val="1249532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pPr marL="171450" indent="-171450">
              <a:buFont typeface="Arial" panose="020B0604020202020204" pitchFamily="34" charset="0"/>
              <a:buChar char="•"/>
            </a:pPr>
            <a:r>
              <a:rPr lang="en-CA" sz="1200" b="0" i="0" u="none" strike="noStrike" kern="1200" dirty="0" smtClean="0">
                <a:solidFill>
                  <a:schemeClr val="tx1"/>
                </a:solidFill>
                <a:effectLst/>
                <a:latin typeface="+mn-lt"/>
                <a:ea typeface="+mn-ea"/>
                <a:cs typeface="+mn-cs"/>
              </a:rPr>
              <a:t>Truckers are constantly fighting bad weather, distracted drivers, dealing with difficult shipping and receiving personnel as well as unrealistic deadlines, all of which cause some truck driver stress. ... Stress can have a tremendous effect on your body and you might not even realize it.</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Brainstorm - What are some of the signs of stress? </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Have groups briefly discuss times when they or someone they know have exhibited signs of stress. How did that affect their life?</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Explain – It’s important to reduce, or manage, the amount of stress in your life and to prevent some of the symptoms we discussed.</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Brainstorm – What are some ways you can reduce stress?</a:t>
            </a:r>
          </a:p>
          <a:p>
            <a:pPr marL="171450" indent="-171450">
              <a:buFont typeface="Arial" panose="020B0604020202020204" pitchFamily="34" charset="0"/>
              <a:buChar char="•"/>
            </a:pPr>
            <a:endParaRPr lang="en-CA"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6</a:t>
            </a:fld>
            <a:endParaRPr lang="en-CA" dirty="0"/>
          </a:p>
        </p:txBody>
      </p:sp>
    </p:spTree>
    <p:extLst>
      <p:ext uri="{BB962C8B-B14F-4D97-AF65-F5344CB8AC3E}">
        <p14:creationId xmlns:p14="http://schemas.microsoft.com/office/powerpoint/2010/main" val="2148737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Did you know that 86% of Canadian truck drivers are overweight or obese? Being overweight and obese is linked to more than 60 medical disorders.</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Without the luxury of fresh groceries and a full kitchen, it can be difficult to prepare healthy meals.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Many drivers are tempted to stop at a diner, truck stop, or fast food restaurant because it’s quick and convenient. However, the majority of these meal options are higher in calories, fat and sodium—not to mention, more expensive. They also tend to be large portions.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Overeating or eating the wrong foods can contribute to being overweight and to general fatigue.</a:t>
            </a:r>
            <a:endParaRPr lang="en-CA" sz="1200" kern="1200" dirty="0" smtClean="0">
              <a:solidFill>
                <a:schemeClr val="tx1"/>
              </a:solidFill>
              <a:effectLst/>
              <a:latin typeface="+mn-lt"/>
              <a:ea typeface="+mn-ea"/>
              <a:cs typeface="+mn-cs"/>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7</a:t>
            </a:fld>
            <a:endParaRPr lang="en-CA" dirty="0"/>
          </a:p>
        </p:txBody>
      </p:sp>
    </p:spTree>
    <p:extLst>
      <p:ext uri="{BB962C8B-B14F-4D97-AF65-F5344CB8AC3E}">
        <p14:creationId xmlns:p14="http://schemas.microsoft.com/office/powerpoint/2010/main" val="2784925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Review the slide info and ask for thoughts from the class. </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AAB52B-0897-46EF-ACB7-C2A1E9716B33}" type="slidenum">
              <a:rPr lang="en-CA" smtClean="0"/>
              <a:t>8</a:t>
            </a:fld>
            <a:endParaRPr lang="en-CA" dirty="0"/>
          </a:p>
        </p:txBody>
      </p:sp>
    </p:spTree>
    <p:extLst>
      <p:ext uri="{BB962C8B-B14F-4D97-AF65-F5344CB8AC3E}">
        <p14:creationId xmlns:p14="http://schemas.microsoft.com/office/powerpoint/2010/main" val="1446534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to healthy</a:t>
            </a:r>
            <a:r>
              <a:rPr lang="en-US" baseline="0" dirty="0" smtClean="0"/>
              <a:t> trucker web</a:t>
            </a:r>
            <a:r>
              <a:rPr lang="en-US" dirty="0" smtClean="0"/>
              <a:t>site:</a:t>
            </a:r>
          </a:p>
          <a:p>
            <a:r>
              <a:rPr lang="en-CA" dirty="0" smtClean="0">
                <a:hlinkClick r:id="rId3"/>
              </a:rPr>
              <a:t>https://schneiderjobs.com/blog/driver/healthy-trucker-lifestyle</a:t>
            </a:r>
            <a:endParaRPr lang="en-CA" dirty="0" smtClean="0"/>
          </a:p>
          <a:p>
            <a:endParaRPr lang="en-US" dirty="0" smtClean="0"/>
          </a:p>
          <a:p>
            <a:r>
              <a:rPr lang="en-US" sz="1200" b="0" kern="1200" dirty="0" smtClean="0">
                <a:solidFill>
                  <a:schemeClr val="tx1"/>
                </a:solidFill>
                <a:effectLst/>
                <a:latin typeface="+mn-lt"/>
                <a:ea typeface="+mn-ea"/>
                <a:cs typeface="+mn-cs"/>
              </a:rPr>
              <a:t>Ask</a:t>
            </a:r>
            <a:r>
              <a:rPr lang="en-US" sz="1200" b="0" kern="1200" baseline="0" dirty="0" smtClean="0">
                <a:solidFill>
                  <a:schemeClr val="tx1"/>
                </a:solidFill>
                <a:effectLst/>
                <a:latin typeface="+mn-lt"/>
                <a:ea typeface="+mn-ea"/>
                <a:cs typeface="+mn-cs"/>
              </a:rPr>
              <a:t>: what e</a:t>
            </a:r>
            <a:r>
              <a:rPr lang="en-US" sz="1200" b="0" kern="1200" dirty="0" smtClean="0">
                <a:solidFill>
                  <a:schemeClr val="tx1"/>
                </a:solidFill>
                <a:effectLst/>
                <a:latin typeface="+mn-lt"/>
                <a:ea typeface="+mn-ea"/>
                <a:cs typeface="+mn-cs"/>
              </a:rPr>
              <a:t>xercises could you do around your truck?</a:t>
            </a:r>
            <a:r>
              <a:rPr lang="en-US" sz="1200" b="0" kern="1200" baseline="0" dirty="0" smtClean="0">
                <a:solidFill>
                  <a:schemeClr val="tx1"/>
                </a:solidFill>
                <a:effectLst/>
                <a:latin typeface="+mn-lt"/>
                <a:ea typeface="+mn-ea"/>
                <a:cs typeface="+mn-cs"/>
              </a:rPr>
              <a:t> Allow student to share ideas and include your own as needed.</a:t>
            </a:r>
            <a:endParaRPr lang="en-CA" sz="1200" b="0" kern="1200" dirty="0" smtClean="0">
              <a:solidFill>
                <a:schemeClr val="tx1"/>
              </a:solidFill>
              <a:effectLst/>
              <a:latin typeface="+mn-lt"/>
              <a:ea typeface="+mn-ea"/>
              <a:cs typeface="+mn-cs"/>
            </a:endParaRPr>
          </a:p>
          <a:p>
            <a:pPr lvl="0"/>
            <a:endParaRPr lang="en-US" sz="1200" b="0" kern="1200" dirty="0" smtClean="0">
              <a:solidFill>
                <a:schemeClr val="tx1"/>
              </a:solidFill>
              <a:effectLst/>
              <a:latin typeface="+mn-lt"/>
              <a:ea typeface="+mn-ea"/>
              <a:cs typeface="+mn-cs"/>
            </a:endParaRPr>
          </a:p>
          <a:p>
            <a:pPr lvl="0"/>
            <a:r>
              <a:rPr lang="en-US" sz="1200" b="0" kern="1200" dirty="0" smtClean="0">
                <a:solidFill>
                  <a:schemeClr val="tx1"/>
                </a:solidFill>
                <a:effectLst/>
                <a:latin typeface="+mn-lt"/>
                <a:ea typeface="+mn-ea"/>
                <a:cs typeface="+mn-cs"/>
              </a:rPr>
              <a:t>Some ideas - </a:t>
            </a:r>
          </a:p>
          <a:p>
            <a:pPr lvl="0"/>
            <a:r>
              <a:rPr lang="en-US" sz="1200" kern="1200" dirty="0" smtClean="0">
                <a:solidFill>
                  <a:schemeClr val="tx1"/>
                </a:solidFill>
                <a:effectLst/>
                <a:latin typeface="+mn-lt"/>
                <a:ea typeface="+mn-ea"/>
                <a:cs typeface="+mn-cs"/>
              </a:rPr>
              <a:t>It is roughly 50 </a:t>
            </a:r>
            <a:r>
              <a:rPr lang="en-US" sz="1200" kern="1200" dirty="0" err="1" smtClean="0">
                <a:solidFill>
                  <a:schemeClr val="tx1"/>
                </a:solidFill>
                <a:effectLst/>
                <a:latin typeface="+mn-lt"/>
                <a:ea typeface="+mn-ea"/>
                <a:cs typeface="+mn-cs"/>
              </a:rPr>
              <a:t>metres</a:t>
            </a:r>
            <a:r>
              <a:rPr lang="en-US" sz="1200" kern="1200" dirty="0" smtClean="0">
                <a:solidFill>
                  <a:schemeClr val="tx1"/>
                </a:solidFill>
                <a:effectLst/>
                <a:latin typeface="+mn-lt"/>
                <a:ea typeface="+mn-ea"/>
                <a:cs typeface="+mn-cs"/>
              </a:rPr>
              <a:t> around a</a:t>
            </a:r>
            <a:r>
              <a:rPr lang="en-US" sz="1200" kern="1200" baseline="0" dirty="0" smtClean="0">
                <a:solidFill>
                  <a:schemeClr val="tx1"/>
                </a:solidFill>
                <a:effectLst/>
                <a:latin typeface="+mn-lt"/>
                <a:ea typeface="+mn-ea"/>
                <a:cs typeface="+mn-cs"/>
              </a:rPr>
              <a:t> large semi-truck</a:t>
            </a:r>
            <a:r>
              <a:rPr lang="en-US" sz="1200" kern="1200" dirty="0" smtClean="0">
                <a:solidFill>
                  <a:schemeClr val="tx1"/>
                </a:solidFill>
                <a:effectLst/>
                <a:latin typeface="+mn-lt"/>
                <a:ea typeface="+mn-ea"/>
                <a:cs typeface="+mn-cs"/>
              </a:rPr>
              <a:t>. Walking around it 20 times equals about one kilometer.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Park farther away from the truck stop when stopping to eat or refuel.</a:t>
            </a:r>
            <a:endParaRPr lang="en-CA"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For those interested in more of a strength-training approach to fitness, push-ups, pull-ups, squats, and lunges can be performed beside your truck and surrounding area. </a:t>
            </a: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There are many different programs and apps available for bodyweight training. Most exercises involve some form of pushing, pulling, or squatting, most of which can be adapted to your truck and surrounding area. </a:t>
            </a:r>
          </a:p>
          <a:p>
            <a:pPr lvl="0"/>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Exercises while driving</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Try an abdominal crunch. Squeeze your abs and hold for the length of a song—or at least two minutes. Repeat this move at every red light.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Do shoulder shrugs. Also</a:t>
            </a:r>
            <a:r>
              <a:rPr lang="en-US" sz="1200" kern="1200" baseline="0" dirty="0" smtClean="0">
                <a:solidFill>
                  <a:schemeClr val="tx1"/>
                </a:solidFill>
                <a:effectLst/>
                <a:latin typeface="+mn-lt"/>
                <a:ea typeface="+mn-ea"/>
                <a:cs typeface="+mn-cs"/>
              </a:rPr>
              <a:t> r</a:t>
            </a:r>
            <a:r>
              <a:rPr lang="en-US" sz="1200" kern="1200" dirty="0" smtClean="0">
                <a:solidFill>
                  <a:schemeClr val="tx1"/>
                </a:solidFill>
                <a:effectLst/>
                <a:latin typeface="+mn-lt"/>
                <a:ea typeface="+mn-ea"/>
                <a:cs typeface="+mn-cs"/>
              </a:rPr>
              <a:t>elieves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tension that can build up around your neck. Lift your shoulders up to your ears</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hold for a few seconds, then slowly release. Do this 15 times in a row.</a:t>
            </a:r>
          </a:p>
          <a:p>
            <a:pPr lvl="0"/>
            <a:endParaRPr lang="en-US" sz="1200" kern="1200" dirty="0" smtClean="0">
              <a:solidFill>
                <a:schemeClr val="tx1"/>
              </a:solidFill>
              <a:effectLst/>
              <a:latin typeface="+mn-lt"/>
              <a:ea typeface="+mn-ea"/>
              <a:cs typeface="+mn-cs"/>
            </a:endParaRPr>
          </a:p>
          <a:p>
            <a:r>
              <a:rPr lang="en-CA" sz="1200" b="1" i="0" u="none" strike="noStrike" kern="1200" dirty="0" smtClean="0">
                <a:solidFill>
                  <a:schemeClr val="tx1"/>
                </a:solidFill>
                <a:effectLst/>
                <a:latin typeface="+mn-lt"/>
                <a:ea typeface="+mn-ea"/>
                <a:cs typeface="+mn-cs"/>
              </a:rPr>
              <a:t>Workouts in the cabin</a:t>
            </a:r>
          </a:p>
          <a:p>
            <a:pPr marL="171450" indent="-171450">
              <a:buFont typeface="Arial" panose="020B0604020202020204" pitchFamily="34" charset="0"/>
              <a:buChar char="•"/>
            </a:pPr>
            <a:r>
              <a:rPr lang="en-CA" sz="1200" b="0" i="0" u="none" strike="noStrike" kern="1200" dirty="0" err="1" smtClean="0">
                <a:solidFill>
                  <a:schemeClr val="tx1"/>
                </a:solidFill>
                <a:effectLst/>
                <a:latin typeface="+mn-lt"/>
                <a:ea typeface="+mn-ea"/>
                <a:cs typeface="+mn-cs"/>
              </a:rPr>
              <a:t>Pushups</a:t>
            </a:r>
            <a:r>
              <a:rPr lang="en-CA" sz="1200" b="0" i="0" u="none" strike="noStrike" kern="1200" dirty="0" smtClean="0">
                <a:solidFill>
                  <a:schemeClr val="tx1"/>
                </a:solidFill>
                <a:effectLst/>
                <a:latin typeface="+mn-lt"/>
                <a:ea typeface="+mn-ea"/>
                <a:cs typeface="+mn-cs"/>
              </a:rPr>
              <a:t> – </a:t>
            </a:r>
            <a:r>
              <a:rPr lang="en-CA" sz="1200" b="0" i="0" u="none" strike="noStrike" kern="1200" dirty="0" err="1" smtClean="0">
                <a:solidFill>
                  <a:schemeClr val="tx1"/>
                </a:solidFill>
                <a:effectLst/>
                <a:latin typeface="+mn-lt"/>
                <a:ea typeface="+mn-ea"/>
                <a:cs typeface="+mn-cs"/>
              </a:rPr>
              <a:t>Pushups</a:t>
            </a:r>
            <a:r>
              <a:rPr lang="en-CA" sz="1200" b="0" i="0" u="none" strike="noStrike" kern="1200" dirty="0" smtClean="0">
                <a:solidFill>
                  <a:schemeClr val="tx1"/>
                </a:solidFill>
                <a:effectLst/>
                <a:latin typeface="+mn-lt"/>
                <a:ea typeface="+mn-ea"/>
                <a:cs typeface="+mn-cs"/>
              </a:rPr>
              <a:t> only require body weight and minimal space which makes them the perfect exercise for truckers.</a:t>
            </a:r>
          </a:p>
          <a:p>
            <a:pPr marL="171450" indent="-171450">
              <a:buFont typeface="Arial" panose="020B0604020202020204" pitchFamily="34" charset="0"/>
              <a:buChar char="•"/>
            </a:pPr>
            <a:r>
              <a:rPr lang="en-CA" sz="1200" b="0" i="0" u="none" strike="noStrike" kern="1200" dirty="0" smtClean="0">
                <a:solidFill>
                  <a:schemeClr val="tx1"/>
                </a:solidFill>
                <a:effectLst/>
                <a:latin typeface="+mn-lt"/>
                <a:ea typeface="+mn-ea"/>
                <a:cs typeface="+mn-cs"/>
              </a:rPr>
              <a:t>Planks – Similar to </a:t>
            </a:r>
            <a:r>
              <a:rPr lang="en-CA" sz="1200" b="0" i="0" u="none" strike="noStrike" kern="1200" dirty="0" err="1" smtClean="0">
                <a:solidFill>
                  <a:schemeClr val="tx1"/>
                </a:solidFill>
                <a:effectLst/>
                <a:latin typeface="+mn-lt"/>
                <a:ea typeface="+mn-ea"/>
                <a:cs typeface="+mn-cs"/>
              </a:rPr>
              <a:t>pushups</a:t>
            </a:r>
            <a:r>
              <a:rPr lang="en-CA" sz="1200" b="0" i="0" u="none" strike="noStrike" kern="1200" dirty="0" smtClean="0">
                <a:solidFill>
                  <a:schemeClr val="tx1"/>
                </a:solidFill>
                <a:effectLst/>
                <a:latin typeface="+mn-lt"/>
                <a:ea typeface="+mn-ea"/>
                <a:cs typeface="+mn-cs"/>
              </a:rPr>
              <a:t>, planks only need minimal space to complete.</a:t>
            </a:r>
          </a:p>
          <a:p>
            <a:pPr marL="171450" indent="-171450">
              <a:buFont typeface="Arial" panose="020B0604020202020204" pitchFamily="34" charset="0"/>
              <a:buChar char="•"/>
            </a:pPr>
            <a:r>
              <a:rPr lang="en-CA" sz="1200" b="0" i="0" u="none" strike="noStrike" kern="1200" dirty="0" smtClean="0">
                <a:solidFill>
                  <a:schemeClr val="tx1"/>
                </a:solidFill>
                <a:effectLst/>
                <a:latin typeface="+mn-lt"/>
                <a:ea typeface="+mn-ea"/>
                <a:cs typeface="+mn-cs"/>
              </a:rPr>
              <a:t>Sit-ups – Sit-ups are a great </a:t>
            </a:r>
            <a:r>
              <a:rPr lang="en-CA" sz="1200" b="1" i="0" u="none" strike="noStrike" kern="1200" dirty="0" smtClean="0">
                <a:solidFill>
                  <a:schemeClr val="tx1"/>
                </a:solidFill>
                <a:effectLst/>
                <a:latin typeface="+mn-lt"/>
                <a:ea typeface="+mn-ea"/>
                <a:cs typeface="+mn-cs"/>
              </a:rPr>
              <a:t>workout</a:t>
            </a:r>
            <a:r>
              <a:rPr lang="en-CA" sz="1200" b="0" i="0" u="none" strike="noStrike" kern="1200" dirty="0" smtClean="0">
                <a:solidFill>
                  <a:schemeClr val="tx1"/>
                </a:solidFill>
                <a:effectLst/>
                <a:latin typeface="+mn-lt"/>
                <a:ea typeface="+mn-ea"/>
                <a:cs typeface="+mn-cs"/>
              </a:rPr>
              <a:t> to strength your core.</a:t>
            </a:r>
          </a:p>
          <a:p>
            <a:pPr lvl="0"/>
            <a:endParaRPr lang="en-CA" sz="1200" kern="1200" dirty="0" smtClean="0">
              <a:solidFill>
                <a:schemeClr val="tx1"/>
              </a:solidFill>
              <a:effectLst/>
              <a:latin typeface="+mn-lt"/>
              <a:ea typeface="+mn-ea"/>
              <a:cs typeface="+mn-cs"/>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9</a:t>
            </a:fld>
            <a:endParaRPr lang="en-CA" dirty="0"/>
          </a:p>
        </p:txBody>
      </p:sp>
    </p:spTree>
    <p:extLst>
      <p:ext uri="{BB962C8B-B14F-4D97-AF65-F5344CB8AC3E}">
        <p14:creationId xmlns:p14="http://schemas.microsoft.com/office/powerpoint/2010/main" val="59329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CBC COV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035674"/>
            <a:ext cx="2049340" cy="365125"/>
          </a:xfrm>
          <a:prstGeom prst="rect">
            <a:avLst/>
          </a:prstGeom>
        </p:spPr>
        <p:txBody>
          <a:bodyPr wrap="none" lIns="0" tIns="0" rIns="0" bIns="0" anchor="b" anchorCtr="0"/>
          <a:lstStyle>
            <a:lvl1pPr>
              <a:defRPr sz="2000">
                <a:solidFill>
                  <a:schemeClr val="tx1">
                    <a:lumMod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 name="Footer Placeholder 4"/>
          <p:cNvSpPr>
            <a:spLocks noGrp="1"/>
          </p:cNvSpPr>
          <p:nvPr>
            <p:ph type="ftr" sz="quarter" idx="11"/>
          </p:nvPr>
        </p:nvSpPr>
        <p:spPr>
          <a:xfrm>
            <a:off x="8382000" y="6036308"/>
            <a:ext cx="1905000" cy="364491"/>
          </a:xfrm>
          <a:prstGeom prst="rect">
            <a:avLst/>
          </a:prstGeom>
          <a:noFill/>
        </p:spPr>
        <p:txBody>
          <a:bodyPr wrap="none" lIns="0" tIns="0" rIns="0" bIns="0" anchor="b" anchorCtr="0"/>
          <a:lstStyle>
            <a:lvl1pPr marL="0" marR="0" indent="0" algn="l"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8" name="Text Placeholder 8"/>
          <p:cNvSpPr>
            <a:spLocks noGrp="1"/>
          </p:cNvSpPr>
          <p:nvPr>
            <p:ph type="body" sz="quarter" idx="12" hasCustomPrompt="1"/>
          </p:nvPr>
        </p:nvSpPr>
        <p:spPr>
          <a:xfrm>
            <a:off x="914400" y="1733939"/>
            <a:ext cx="10363200" cy="3733800"/>
          </a:xfrm>
          <a:prstGeom prst="rect">
            <a:avLst/>
          </a:prstGeom>
        </p:spPr>
        <p:txBody>
          <a:bodyPr/>
          <a:lstStyle>
            <a:lvl1pPr marL="457200" indent="-457200">
              <a:lnSpc>
                <a:spcPct val="100000"/>
              </a:lnSpc>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461963" indent="-233363">
              <a:lnSpc>
                <a:spcPct val="100000"/>
              </a:lnSpc>
              <a:buClr>
                <a:srgbClr val="F57A01"/>
              </a:buClr>
              <a:buFont typeface="Courier New" panose="02070309020205020404" pitchFamily="49" charset="0"/>
              <a:buChar char="o"/>
              <a:defRPr>
                <a:solidFill>
                  <a:schemeClr val="tx1">
                    <a:lumMod val="50000"/>
                  </a:schemeClr>
                </a:solidFill>
              </a:defRPr>
            </a:lvl2pPr>
            <a:lvl3pPr marL="685800" indent="-171450">
              <a:lnSpc>
                <a:spcPct val="100000"/>
              </a:lnSpc>
              <a:buClr>
                <a:srgbClr val="F57A01"/>
              </a:buClr>
              <a:buFont typeface="Courier New" panose="02070309020205020404" pitchFamily="49" charset="0"/>
              <a:buChar char="o"/>
              <a:defRPr baseline="0">
                <a:solidFill>
                  <a:srgbClr val="404040"/>
                </a:solidFill>
                <a:latin typeface="Verdana" panose="020B0604030504040204" pitchFamily="34" charset="0"/>
              </a:defRPr>
            </a:lvl3pPr>
            <a:lvl4pPr marL="914400" indent="-228600">
              <a:lnSpc>
                <a:spcPct val="100000"/>
              </a:lnSpc>
              <a:buClr>
                <a:srgbClr val="F57A01"/>
              </a:buClr>
              <a:buFont typeface="Arial" panose="020B0604020202020204" pitchFamily="34" charset="0"/>
              <a:buChar char="•"/>
              <a:defRPr baseline="0">
                <a:solidFill>
                  <a:srgbClr val="404040"/>
                </a:solidFill>
                <a:latin typeface="Verdana" panose="020B0604030504040204" pitchFamily="34" charset="0"/>
              </a:defRPr>
            </a:lvl4pPr>
            <a:lvl5pPr marL="1143000" indent="-228600">
              <a:lnSpc>
                <a:spcPct val="100000"/>
              </a:lnSpc>
              <a:buClr>
                <a:srgbClr val="F57A01"/>
              </a:buClr>
              <a:buFont typeface="Arial" panose="020B0604020202020204" pitchFamily="34" charset="0"/>
              <a:buChar char="•"/>
              <a:defRPr baseline="0">
                <a:solidFill>
                  <a:srgbClr val="404040"/>
                </a:solidFill>
              </a:defRPr>
            </a:lvl5pPr>
          </a:lstStyle>
          <a:p>
            <a:pPr lvl="0"/>
            <a:r>
              <a:rPr lang="en-US" dirty="0" smtClean="0"/>
              <a:t>Click to edit text styles</a:t>
            </a:r>
          </a:p>
          <a:p>
            <a:pPr lvl="2"/>
            <a:r>
              <a:rPr lang="en-US" dirty="0" smtClean="0"/>
              <a:t>Second level</a:t>
            </a:r>
          </a:p>
          <a:p>
            <a:pPr lvl="3"/>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lvl1pPr>
          </a:lstStyle>
          <a:p>
            <a:r>
              <a:rPr lang="en-US" dirty="0" smtClean="0"/>
              <a:t>Click to add a comparison title</a:t>
            </a:r>
            <a:endParaRPr lang="en-CA" dirty="0"/>
          </a:p>
        </p:txBody>
      </p:sp>
    </p:spTree>
    <p:extLst>
      <p:ext uri="{BB962C8B-B14F-4D97-AF65-F5344CB8AC3E}">
        <p14:creationId xmlns:p14="http://schemas.microsoft.com/office/powerpoint/2010/main" val="14036619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CBC SMART ART">
    <p:spTree>
      <p:nvGrpSpPr>
        <p:cNvPr id="1" name=""/>
        <p:cNvGrpSpPr/>
        <p:nvPr/>
      </p:nvGrpSpPr>
      <p:grpSpPr>
        <a:xfrm>
          <a:off x="0" y="0"/>
          <a:ext cx="0" cy="0"/>
          <a:chOff x="0" y="0"/>
          <a:chExt cx="0" cy="0"/>
        </a:xfrm>
      </p:grpSpPr>
      <p:sp>
        <p:nvSpPr>
          <p:cNvPr id="5" name="SmartArt Placeholder 4"/>
          <p:cNvSpPr>
            <a:spLocks noGrp="1"/>
          </p:cNvSpPr>
          <p:nvPr>
            <p:ph type="dgm" sz="quarter" idx="13" hasCustomPrompt="1"/>
          </p:nvPr>
        </p:nvSpPr>
        <p:spPr>
          <a:xfrm>
            <a:off x="381000" y="1143000"/>
            <a:ext cx="11430000" cy="5257800"/>
          </a:xfrm>
          <a:prstGeom prst="rect">
            <a:avLst/>
          </a:prstGeom>
        </p:spPr>
        <p:txBody>
          <a:bodyPr/>
          <a:lstStyle>
            <a:lvl1pPr marL="0" indent="0">
              <a:buNone/>
              <a:defRPr>
                <a:solidFill>
                  <a:schemeClr val="tx1">
                    <a:lumMod val="60000"/>
                    <a:lumOff val="40000"/>
                  </a:schemeClr>
                </a:solidFill>
              </a:defRPr>
            </a:lvl1pPr>
          </a:lstStyle>
          <a:p>
            <a:r>
              <a:rPr lang="en-US" dirty="0" smtClean="0"/>
              <a:t>Click icon below to add SmartArt graphic</a:t>
            </a:r>
            <a:endParaRPr lang="en-CA" dirty="0"/>
          </a:p>
        </p:txBody>
      </p:sp>
      <p:sp>
        <p:nvSpPr>
          <p:cNvPr id="6"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edit smart art graphic title</a:t>
            </a:r>
            <a:endParaRPr lang="en-CA" dirty="0"/>
          </a:p>
        </p:txBody>
      </p:sp>
      <p:sp>
        <p:nvSpPr>
          <p:cNvPr id="8"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20628305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ICBC SECTION">
    <p:spTree>
      <p:nvGrpSpPr>
        <p:cNvPr id="1" name=""/>
        <p:cNvGrpSpPr/>
        <p:nvPr/>
      </p:nvGrpSpPr>
      <p:grpSpPr>
        <a:xfrm>
          <a:off x="0" y="0"/>
          <a:ext cx="0" cy="0"/>
          <a:chOff x="0" y="0"/>
          <a:chExt cx="0" cy="0"/>
        </a:xfrm>
      </p:grpSpPr>
      <p:sp>
        <p:nvSpPr>
          <p:cNvPr id="10" name="Picture Placeholder 8"/>
          <p:cNvSpPr>
            <a:spLocks noGrp="1"/>
          </p:cNvSpPr>
          <p:nvPr>
            <p:ph type="pic" sz="quarter" idx="12" hasCustomPrompt="1"/>
          </p:nvPr>
        </p:nvSpPr>
        <p:spPr>
          <a:xfrm>
            <a:off x="838201" y="0"/>
            <a:ext cx="10515599" cy="5393063"/>
          </a:xfrm>
          <a:prstGeom prst="rect">
            <a:avLst/>
          </a:prstGeom>
          <a:solidFill>
            <a:schemeClr val="accent3"/>
          </a:solidFill>
          <a:ln>
            <a:noFill/>
          </a:ln>
        </p:spPr>
        <p:txBody>
          <a:bodyPr/>
          <a:lstStyle>
            <a:lvl1pPr marL="0" marR="0" indent="0" algn="l" defTabSz="914400" rtl="0" eaLnBrk="1" fontAlgn="auto" latinLnBrk="0" hangingPunct="1">
              <a:lnSpc>
                <a:spcPct val="90000"/>
              </a:lnSpc>
              <a:spcBef>
                <a:spcPts val="1000"/>
              </a:spcBef>
              <a:spcAft>
                <a:spcPts val="0"/>
              </a:spcAft>
              <a:buClr>
                <a:srgbClr val="009DE0"/>
              </a:buClr>
              <a:buSzTx/>
              <a:buFont typeface="Arial" panose="020B0604020202020204" pitchFamily="34" charset="0"/>
              <a:buNone/>
              <a:tabLst/>
              <a:defRPr sz="2400">
                <a:solidFill>
                  <a:schemeClr val="bg1"/>
                </a:solidFill>
              </a:defRPr>
            </a:lvl1pPr>
          </a:lstStyle>
          <a:p>
            <a:r>
              <a:rPr lang="en-US" dirty="0" smtClean="0"/>
              <a:t>To change box color, right click box, choose “Fill” and pick the color .</a:t>
            </a:r>
            <a:r>
              <a:rPr lang="en-CA" dirty="0" smtClean="0"/>
              <a:t> </a:t>
            </a:r>
            <a:r>
              <a:rPr lang="en-US" dirty="0" smtClean="0"/>
              <a:t>If you like to add a picture, click icon below. Go to “cover images” folder and Double-click to select an image. </a:t>
            </a:r>
          </a:p>
        </p:txBody>
      </p:sp>
      <p:sp>
        <p:nvSpPr>
          <p:cNvPr id="7" name="Title 1"/>
          <p:cNvSpPr>
            <a:spLocks noGrp="1"/>
          </p:cNvSpPr>
          <p:nvPr>
            <p:ph type="ctrTitle" hasCustomPrompt="1"/>
          </p:nvPr>
        </p:nvSpPr>
        <p:spPr>
          <a:xfrm>
            <a:off x="1066800" y="3398410"/>
            <a:ext cx="10515600" cy="415498"/>
          </a:xfrm>
          <a:prstGeom prst="rect">
            <a:avLst/>
          </a:prstGeom>
        </p:spPr>
        <p:txBody>
          <a:bodyPr wrap="square" lIns="0" tIns="0" rIns="0" bIns="0" anchor="t" anchorCtr="0">
            <a:spAutoFit/>
          </a:bodyPr>
          <a:lstStyle>
            <a:lvl1pPr algn="l">
              <a:defRPr sz="3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add a section title</a:t>
            </a:r>
            <a:endParaRPr lang="en-CA" dirty="0"/>
          </a:p>
        </p:txBody>
      </p:sp>
      <p:sp>
        <p:nvSpPr>
          <p:cNvPr id="8" name="Subtitle 2"/>
          <p:cNvSpPr>
            <a:spLocks noGrp="1"/>
          </p:cNvSpPr>
          <p:nvPr>
            <p:ph type="subTitle" idx="1" hasCustomPrompt="1"/>
          </p:nvPr>
        </p:nvSpPr>
        <p:spPr>
          <a:xfrm>
            <a:off x="1066800" y="4087201"/>
            <a:ext cx="10515600" cy="332399"/>
          </a:xfrm>
          <a:prstGeom prst="rect">
            <a:avLst/>
          </a:prstGeom>
        </p:spPr>
        <p:txBody>
          <a:bodyPr wrap="square" lIns="0" tIns="0" rIns="0" bIns="0" anchor="t" anchorCtr="0">
            <a:spAutoFit/>
          </a:bodyPr>
          <a:lstStyle>
            <a:lvl1pPr marL="0" indent="0" algn="l">
              <a:buNone/>
              <a:defRPr sz="24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add section subtitle (optional)</a:t>
            </a:r>
            <a:endParaRPr lang="en-CA"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2695" y="6232358"/>
            <a:ext cx="457200" cy="457200"/>
          </a:xfrm>
          <a:prstGeom prst="rect">
            <a:avLst/>
          </a:prstGeom>
        </p:spPr>
      </p:pic>
      <p:sp>
        <p:nvSpPr>
          <p:cNvPr id="13" name="Footer Placeholder 4"/>
          <p:cNvSpPr>
            <a:spLocks noGrp="1"/>
          </p:cNvSpPr>
          <p:nvPr>
            <p:ph type="ftr" sz="quarter" idx="3"/>
          </p:nvPr>
        </p:nvSpPr>
        <p:spPr>
          <a:xfrm>
            <a:off x="838200" y="6324600"/>
            <a:ext cx="1981200" cy="381000"/>
          </a:xfrm>
          <a:prstGeom prst="rect">
            <a:avLst/>
          </a:prstGeom>
          <a:noFill/>
        </p:spPr>
        <p:txBody>
          <a:bodyPr wrap="none" lIns="0" tIns="0" rIns="0" bIns="0" anchor="b" anchorCtr="0"/>
          <a:lstStyle>
            <a:lvl1pPr marL="0" marR="0" indent="0" algn="r"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Tree>
    <p:extLst>
      <p:ext uri="{BB962C8B-B14F-4D97-AF65-F5344CB8AC3E}">
        <p14:creationId xmlns:p14="http://schemas.microsoft.com/office/powerpoint/2010/main" val="5751735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CBC INSTRUCTIONS">
    <p:spTree>
      <p:nvGrpSpPr>
        <p:cNvPr id="1" name=""/>
        <p:cNvGrpSpPr/>
        <p:nvPr/>
      </p:nvGrpSpPr>
      <p:grpSpPr>
        <a:xfrm>
          <a:off x="0" y="0"/>
          <a:ext cx="0" cy="0"/>
          <a:chOff x="0" y="0"/>
          <a:chExt cx="0" cy="0"/>
        </a:xfrm>
      </p:grpSpPr>
      <p:sp>
        <p:nvSpPr>
          <p:cNvPr id="6" name="Text Placeholder 4"/>
          <p:cNvSpPr txBox="1">
            <a:spLocks/>
          </p:cNvSpPr>
          <p:nvPr/>
        </p:nvSpPr>
        <p:spPr>
          <a:xfrm>
            <a:off x="407353" y="1371600"/>
            <a:ext cx="6246650" cy="4605339"/>
          </a:xfrm>
          <a:prstGeom prst="rect">
            <a:avLst/>
          </a:prstGeom>
        </p:spPr>
        <p:txBody>
          <a:bodyPr lIns="0" tIns="0" rIns="0" bIns="0"/>
          <a:lstStyle>
            <a:lvl1pPr marL="514350" indent="-514350" algn="l" defTabSz="914400" rtl="0" eaLnBrk="1" latinLnBrk="0" hangingPunct="1">
              <a:lnSpc>
                <a:spcPct val="90000"/>
              </a:lnSpc>
              <a:spcBef>
                <a:spcPts val="1000"/>
              </a:spcBef>
              <a:buClr>
                <a:srgbClr val="009DE0"/>
              </a:buClr>
              <a:buFont typeface="+mj-lt"/>
              <a:buAutoNum type="arabicPeriod"/>
              <a:tabLst/>
              <a:defRPr sz="2800" kern="1200" baseline="0">
                <a:solidFill>
                  <a:schemeClr val="tx1"/>
                </a:solidFill>
                <a:latin typeface="+mj-lt"/>
                <a:ea typeface="+mn-ea"/>
                <a:cs typeface="+mn-cs"/>
              </a:defRPr>
            </a:lvl1pPr>
            <a:lvl2pPr marL="687388" indent="-173038" algn="l" defTabSz="914400" rtl="0" eaLnBrk="1" latinLnBrk="0" hangingPunct="1">
              <a:lnSpc>
                <a:spcPct val="90000"/>
              </a:lnSpc>
              <a:spcBef>
                <a:spcPts val="500"/>
              </a:spcBef>
              <a:buClr>
                <a:srgbClr val="777777"/>
              </a:buClr>
              <a:buFont typeface="Arial" panose="020B0604020202020204" pitchFamily="34" charset="0"/>
              <a:buChar char="•"/>
              <a:defRPr sz="2400" kern="1200">
                <a:solidFill>
                  <a:schemeClr val="tx1"/>
                </a:solidFill>
                <a:latin typeface="+mj-lt"/>
                <a:ea typeface="+mn-ea"/>
                <a:cs typeface="+mn-cs"/>
              </a:defRPr>
            </a:lvl2pPr>
            <a:lvl3pPr marL="854075" indent="-166688"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74725" indent="-12065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1089025" indent="-1143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indent="-400050"/>
            <a:r>
              <a:rPr lang="en-US" sz="2400" dirty="0" smtClean="0"/>
              <a:t>Make sure you’re on </a:t>
            </a:r>
            <a:r>
              <a:rPr lang="en-US" sz="2400" dirty="0" smtClean="0">
                <a:solidFill>
                  <a:srgbClr val="D24929"/>
                </a:solidFill>
              </a:rPr>
              <a:t>HOME</a:t>
            </a:r>
            <a:r>
              <a:rPr lang="en-US" sz="2400" dirty="0" smtClean="0"/>
              <a:t> tab.</a:t>
            </a:r>
          </a:p>
          <a:p>
            <a:pPr marL="400050" indent="-400050"/>
            <a:r>
              <a:rPr lang="en-US" sz="2400" dirty="0" smtClean="0"/>
              <a:t>Click </a:t>
            </a:r>
            <a:r>
              <a:rPr lang="en-US" sz="2400" b="1" dirty="0" smtClean="0"/>
              <a:t>New Slide</a:t>
            </a:r>
            <a:r>
              <a:rPr lang="en-US" sz="2400" dirty="0" smtClean="0"/>
              <a:t> (Ctrl+M). </a:t>
            </a:r>
          </a:p>
          <a:p>
            <a:pPr marL="400050" indent="-400050"/>
            <a:r>
              <a:rPr lang="en-US" sz="2400" dirty="0" smtClean="0"/>
              <a:t>To change layout, click </a:t>
            </a:r>
            <a:r>
              <a:rPr lang="en-US" sz="2400" b="1" dirty="0" smtClean="0"/>
              <a:t>Layout</a:t>
            </a:r>
            <a:r>
              <a:rPr lang="en-US" sz="2400" dirty="0" smtClean="0"/>
              <a:t>. (Or right-mouse click to choose a layout.)</a:t>
            </a:r>
          </a:p>
          <a:p>
            <a:pPr marL="400050" indent="-400050"/>
            <a:r>
              <a:rPr lang="en-US" sz="2400" dirty="0" smtClean="0"/>
              <a:t>Follow instructions on layout slide.</a:t>
            </a:r>
          </a:p>
          <a:p>
            <a:pPr marL="0" indent="0">
              <a:buFont typeface="+mj-lt"/>
              <a:buNone/>
            </a:pPr>
            <a:endParaRPr lang="en-US" sz="2400" dirty="0" smtClean="0"/>
          </a:p>
          <a:p>
            <a:pPr marL="0" indent="0">
              <a:buFont typeface="+mj-lt"/>
              <a:buNone/>
            </a:pPr>
            <a:r>
              <a:rPr lang="en-US" sz="2400" dirty="0" smtClean="0">
                <a:solidFill>
                  <a:schemeClr val="accent2"/>
                </a:solidFill>
              </a:rPr>
              <a:t>TIPS</a:t>
            </a:r>
            <a:endParaRPr lang="en-US" sz="2400" dirty="0">
              <a:solidFill>
                <a:schemeClr val="accent2"/>
              </a:solidFill>
            </a:endParaRPr>
          </a:p>
          <a:p>
            <a:pPr marL="225425" indent="-219075">
              <a:buFont typeface="Arial" panose="020B0604020202020204" pitchFamily="34" charset="0"/>
              <a:buChar char="•"/>
            </a:pPr>
            <a:r>
              <a:rPr lang="en-US" sz="2400" dirty="0" smtClean="0"/>
              <a:t>Print these widescreen slides on legal.</a:t>
            </a:r>
          </a:p>
          <a:p>
            <a:pPr marL="225425" marR="0" indent="-219075" algn="l" defTabSz="914400" rtl="0" eaLnBrk="1" fontAlgn="auto" latinLnBrk="0" hangingPunct="1">
              <a:lnSpc>
                <a:spcPct val="90000"/>
              </a:lnSpc>
              <a:spcBef>
                <a:spcPts val="1000"/>
              </a:spcBef>
              <a:spcAft>
                <a:spcPts val="0"/>
              </a:spcAft>
              <a:buClr>
                <a:srgbClr val="009DE0"/>
              </a:buClr>
              <a:buSzTx/>
              <a:buFont typeface="Arial" panose="020B0604020202020204" pitchFamily="34" charset="0"/>
              <a:buChar char="•"/>
              <a:tabLst/>
              <a:defRPr/>
            </a:pPr>
            <a:r>
              <a:rPr lang="en-US" sz="2400" dirty="0" smtClean="0"/>
              <a:t>Check out the </a:t>
            </a:r>
            <a:r>
              <a:rPr lang="en-US" sz="2400" dirty="0" smtClean="0">
                <a:solidFill>
                  <a:schemeClr val="accent2"/>
                </a:solidFill>
              </a:rPr>
              <a:t>shapes </a:t>
            </a:r>
            <a:r>
              <a:rPr lang="en-US" sz="2400" dirty="0" smtClean="0">
                <a:solidFill>
                  <a:schemeClr val="tx1"/>
                </a:solidFill>
              </a:rPr>
              <a:t>and</a:t>
            </a:r>
            <a:r>
              <a:rPr lang="en-US" sz="2400" baseline="0" dirty="0" smtClean="0">
                <a:solidFill>
                  <a:schemeClr val="accent2"/>
                </a:solidFill>
              </a:rPr>
              <a:t> icon</a:t>
            </a:r>
            <a:r>
              <a:rPr lang="en-US" sz="2400" dirty="0" smtClean="0">
                <a:solidFill>
                  <a:schemeClr val="accent2"/>
                </a:solidFill>
              </a:rPr>
              <a:t> toolbox </a:t>
            </a:r>
            <a:r>
              <a:rPr lang="en-US" sz="2400" dirty="0" smtClean="0"/>
              <a:t>slides!</a:t>
            </a:r>
          </a:p>
          <a:p>
            <a:pPr marL="225425" indent="-219075">
              <a:buFont typeface="Arial" panose="020B0604020202020204" pitchFamily="34" charset="0"/>
              <a:buChar char="•"/>
            </a:pPr>
            <a:r>
              <a:rPr lang="en-US" sz="2400" dirty="0" smtClean="0"/>
              <a:t>Delete this slide before presenting.</a:t>
            </a:r>
          </a:p>
        </p:txBody>
      </p:sp>
      <p:grpSp>
        <p:nvGrpSpPr>
          <p:cNvPr id="7" name="Group 6"/>
          <p:cNvGrpSpPr/>
          <p:nvPr/>
        </p:nvGrpSpPr>
        <p:grpSpPr>
          <a:xfrm>
            <a:off x="7010400" y="1371600"/>
            <a:ext cx="4460479" cy="4158139"/>
            <a:chOff x="6893322" y="1696164"/>
            <a:chExt cx="4460479" cy="4158139"/>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2865834"/>
              <a:ext cx="4114801" cy="2286000"/>
            </a:xfrm>
            <a:prstGeom prst="rect">
              <a:avLst/>
            </a:prstGeom>
          </p:spPr>
        </p:pic>
        <p:sp>
          <p:nvSpPr>
            <p:cNvPr id="9" name="Oval Callout 8"/>
            <p:cNvSpPr/>
            <p:nvPr/>
          </p:nvSpPr>
          <p:spPr>
            <a:xfrm>
              <a:off x="6893322" y="1909920"/>
              <a:ext cx="1007321" cy="914400"/>
            </a:xfrm>
            <a:prstGeom prst="wedgeEllipseCallout">
              <a:avLst>
                <a:gd name="adj1" fmla="val 27105"/>
                <a:gd name="adj2" fmla="val 63623"/>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1</a:t>
              </a:r>
              <a:endParaRPr lang="en-CA" sz="5400" dirty="0"/>
            </a:p>
          </p:txBody>
        </p:sp>
        <p:sp>
          <p:nvSpPr>
            <p:cNvPr id="10" name="Oval Callout 9"/>
            <p:cNvSpPr/>
            <p:nvPr/>
          </p:nvSpPr>
          <p:spPr>
            <a:xfrm>
              <a:off x="10346480" y="2449115"/>
              <a:ext cx="1007321" cy="914400"/>
            </a:xfrm>
            <a:prstGeom prst="wedgeEllipseCallout">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3</a:t>
              </a:r>
              <a:endParaRPr lang="en-CA" sz="5400" dirty="0"/>
            </a:p>
          </p:txBody>
        </p:sp>
        <p:sp>
          <p:nvSpPr>
            <p:cNvPr id="11" name="Oval Callout 10"/>
            <p:cNvSpPr/>
            <p:nvPr/>
          </p:nvSpPr>
          <p:spPr>
            <a:xfrm>
              <a:off x="8792739" y="4939903"/>
              <a:ext cx="1007321" cy="914400"/>
            </a:xfrm>
            <a:prstGeom prst="wedgeEllipseCallout">
              <a:avLst>
                <a:gd name="adj1" fmla="val 22005"/>
                <a:gd name="adj2" fmla="val -68961"/>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2</a:t>
              </a:r>
              <a:endParaRPr lang="en-CA" sz="5400" dirty="0"/>
            </a:p>
          </p:txBody>
        </p:sp>
        <p:sp>
          <p:nvSpPr>
            <p:cNvPr id="12" name="TextBox 11"/>
            <p:cNvSpPr txBox="1"/>
            <p:nvPr/>
          </p:nvSpPr>
          <p:spPr>
            <a:xfrm>
              <a:off x="8207743" y="1696164"/>
              <a:ext cx="2057400" cy="861774"/>
            </a:xfrm>
            <a:prstGeom prst="rect">
              <a:avLst/>
            </a:prstGeom>
            <a:noFill/>
          </p:spPr>
          <p:txBody>
            <a:bodyPr wrap="square" lIns="0" tIns="0" rIns="0" bIns="0" rtlCol="0">
              <a:spAutoFit/>
            </a:bodyPr>
            <a:lstStyle/>
            <a:p>
              <a:r>
                <a:rPr lang="en-US" sz="2800" dirty="0" smtClean="0">
                  <a:solidFill>
                    <a:schemeClr val="accent1"/>
                  </a:solidFill>
                </a:rPr>
                <a:t>How to</a:t>
              </a:r>
              <a:br>
                <a:rPr lang="en-US" sz="2800" dirty="0" smtClean="0">
                  <a:solidFill>
                    <a:schemeClr val="accent1"/>
                  </a:solidFill>
                </a:rPr>
              </a:br>
              <a:r>
                <a:rPr lang="en-US" sz="2800" dirty="0" smtClean="0">
                  <a:solidFill>
                    <a:schemeClr val="accent1"/>
                  </a:solidFill>
                </a:rPr>
                <a:t>add a slide</a:t>
              </a:r>
              <a:endParaRPr lang="en-CA" sz="2800" dirty="0">
                <a:solidFill>
                  <a:schemeClr val="accent1"/>
                </a:solidFill>
              </a:endParaRPr>
            </a:p>
          </p:txBody>
        </p:sp>
      </p:grpSp>
      <p:sp>
        <p:nvSpPr>
          <p:cNvPr id="13" name="TextBox 12"/>
          <p:cNvSpPr txBox="1"/>
          <p:nvPr/>
        </p:nvSpPr>
        <p:spPr>
          <a:xfrm>
            <a:off x="407353" y="457200"/>
            <a:ext cx="10717847" cy="492443"/>
          </a:xfrm>
          <a:prstGeom prst="rect">
            <a:avLst/>
          </a:prstGeom>
          <a:noFill/>
        </p:spPr>
        <p:txBody>
          <a:bodyPr wrap="square" lIns="0" tIns="0" rIns="0" bIns="0" rtlCol="0">
            <a:spAutoFit/>
          </a:bodyPr>
          <a:lstStyle/>
          <a:p>
            <a:r>
              <a:rPr lang="en-US" sz="3200" dirty="0" smtClean="0">
                <a:solidFill>
                  <a:schemeClr val="tx1"/>
                </a:solidFill>
              </a:rPr>
              <a:t>How to get started</a:t>
            </a:r>
            <a:endParaRPr lang="en-CA" sz="3200" dirty="0">
              <a:solidFill>
                <a:schemeClr val="tx1"/>
              </a:solidFill>
            </a:endParaRPr>
          </a:p>
        </p:txBody>
      </p:sp>
    </p:spTree>
    <p:extLst>
      <p:ext uri="{BB962C8B-B14F-4D97-AF65-F5344CB8AC3E}">
        <p14:creationId xmlns:p14="http://schemas.microsoft.com/office/powerpoint/2010/main" val="9770122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12800" y="4343400"/>
            <a:ext cx="10363200" cy="685800"/>
          </a:xfrm>
        </p:spPr>
        <p:txBody>
          <a:bodyPr tIns="0">
            <a:normAutofit/>
          </a:bodyPr>
          <a:lstStyle>
            <a:lvl1pPr algn="l">
              <a:defRPr sz="3000" baseline="0">
                <a:latin typeface="Verdana" panose="020B0604030504040204" pitchFamily="34" charset="0"/>
              </a:defRPr>
            </a:lvl1pPr>
          </a:lstStyle>
          <a:p>
            <a:r>
              <a:rPr lang="en-US" dirty="0" smtClean="0"/>
              <a:t>Click to edit presentation title</a:t>
            </a:r>
            <a:endParaRPr lang="en-US" dirty="0"/>
          </a:p>
        </p:txBody>
      </p:sp>
      <p:sp>
        <p:nvSpPr>
          <p:cNvPr id="4" name="Text Placeholder 3"/>
          <p:cNvSpPr>
            <a:spLocks noGrp="1"/>
          </p:cNvSpPr>
          <p:nvPr>
            <p:ph type="body" sz="quarter" idx="10" hasCustomPrompt="1"/>
          </p:nvPr>
        </p:nvSpPr>
        <p:spPr>
          <a:xfrm>
            <a:off x="812800" y="5029200"/>
            <a:ext cx="10363200" cy="381000"/>
          </a:xfrm>
          <a:prstGeom prst="rect">
            <a:avLst/>
          </a:prstGeom>
        </p:spPr>
        <p:txBody>
          <a:bodyPr tIns="0"/>
          <a:lstStyle>
            <a:lvl1pPr>
              <a:defRPr sz="1800"/>
            </a:lvl1pPr>
          </a:lstStyle>
          <a:p>
            <a:pPr lvl="0"/>
            <a:r>
              <a:rPr lang="en-US" dirty="0" smtClean="0"/>
              <a:t>Click to edit presentation subtitle</a:t>
            </a:r>
            <a:endParaRPr lang="en-US" dirty="0"/>
          </a:p>
        </p:txBody>
      </p:sp>
    </p:spTree>
    <p:extLst>
      <p:ext uri="{BB962C8B-B14F-4D97-AF65-F5344CB8AC3E}">
        <p14:creationId xmlns:p14="http://schemas.microsoft.com/office/powerpoint/2010/main" val="6909677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8713" y="378442"/>
            <a:ext cx="9336743" cy="787121"/>
          </a:xfrm>
        </p:spPr>
        <p:txBody>
          <a:bodyPr>
            <a:normAutofit/>
          </a:bodyPr>
          <a:lstStyle>
            <a:lvl1pPr algn="l">
              <a:defRPr sz="3200">
                <a:solidFill>
                  <a:srgbClr val="02B0EA"/>
                </a:solidFill>
                <a:latin typeface="Verdana"/>
                <a:cs typeface="Verdana"/>
              </a:defRPr>
            </a:lvl1pPr>
          </a:lstStyle>
          <a:p>
            <a:r>
              <a:rPr lang="en-US" smtClean="0"/>
              <a:t>Click to edit Master title style</a:t>
            </a:r>
            <a:endParaRPr lang="en-US" dirty="0"/>
          </a:p>
        </p:txBody>
      </p:sp>
      <p:sp>
        <p:nvSpPr>
          <p:cNvPr id="3" name="Content Placeholder 2"/>
          <p:cNvSpPr>
            <a:spLocks noGrp="1"/>
          </p:cNvSpPr>
          <p:nvPr>
            <p:ph idx="1"/>
          </p:nvPr>
        </p:nvSpPr>
        <p:spPr>
          <a:xfrm>
            <a:off x="1948713" y="1668321"/>
            <a:ext cx="7356860" cy="3910346"/>
          </a:xfrm>
          <a:prstGeom prst="rect">
            <a:avLst/>
          </a:prstGeom>
        </p:spPr>
        <p:txBody>
          <a:bodyPr/>
          <a:lstStyle>
            <a:lvl1pPr marL="0" indent="0">
              <a:lnSpc>
                <a:spcPct val="100000"/>
              </a:lnSpc>
              <a:spcBef>
                <a:spcPts val="0"/>
              </a:spcBef>
              <a:spcAft>
                <a:spcPts val="600"/>
              </a:spcAft>
              <a:buNone/>
              <a:defRPr sz="2600" baseline="0">
                <a:solidFill>
                  <a:schemeClr val="bg1">
                    <a:lumMod val="50000"/>
                  </a:schemeClr>
                </a:solidFill>
                <a:latin typeface="Verdana"/>
                <a:cs typeface="Verdana"/>
              </a:defRPr>
            </a:lvl1pPr>
            <a:lvl2pPr>
              <a:lnSpc>
                <a:spcPct val="100000"/>
              </a:lnSpc>
              <a:spcBef>
                <a:spcPts val="0"/>
              </a:spcBef>
              <a:spcAft>
                <a:spcPts val="600"/>
              </a:spcAft>
              <a:defRPr sz="2200" baseline="0">
                <a:solidFill>
                  <a:schemeClr val="bg1">
                    <a:lumMod val="50000"/>
                  </a:schemeClr>
                </a:solidFill>
                <a:latin typeface="Verdana"/>
                <a:cs typeface="Verdana"/>
              </a:defRPr>
            </a:lvl2pPr>
            <a:lvl3pPr>
              <a:defRPr>
                <a:latin typeface="Verdana"/>
                <a:cs typeface="Verdana"/>
              </a:defRPr>
            </a:lvl3pPr>
            <a:lvl4pPr>
              <a:defRPr>
                <a:latin typeface="Verdana"/>
                <a:cs typeface="Verdana"/>
              </a:defRPr>
            </a:lvl4pPr>
            <a:lvl5pPr>
              <a:defRPr>
                <a:latin typeface="Verdana"/>
                <a:cs typeface="Verdana"/>
              </a:defRPr>
            </a:lvl5pPr>
          </a:lstStyle>
          <a:p>
            <a:pPr lvl="0"/>
            <a:r>
              <a:rPr lang="en-US" dirty="0" smtClean="0"/>
              <a:t>Edit Master text styles</a:t>
            </a:r>
          </a:p>
          <a:p>
            <a:pPr lvl="1"/>
            <a:r>
              <a:rPr lang="en-US" dirty="0" smtClean="0"/>
              <a:t>Second level</a:t>
            </a:r>
          </a:p>
        </p:txBody>
      </p:sp>
      <p:sp>
        <p:nvSpPr>
          <p:cNvPr id="6" name="Slide Number Placeholder 5"/>
          <p:cNvSpPr>
            <a:spLocks noGrp="1"/>
          </p:cNvSpPr>
          <p:nvPr>
            <p:ph type="sldNum" sz="quarter" idx="12"/>
          </p:nvPr>
        </p:nvSpPr>
        <p:spPr>
          <a:xfrm>
            <a:off x="11391234" y="6538912"/>
            <a:ext cx="800767" cy="319088"/>
          </a:xfrm>
          <a:prstGeom prst="rect">
            <a:avLst/>
          </a:prstGeom>
        </p:spPr>
        <p:txBody>
          <a:bodyPr/>
          <a:lstStyle>
            <a:lvl1pPr algn="ctr">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73221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07D-7CF8-4730-976F-FC5C7C7ECBCC}"/>
              </a:ext>
            </a:extLst>
          </p:cNvPr>
          <p:cNvSpPr>
            <a:spLocks noGrp="1"/>
          </p:cNvSpPr>
          <p:nvPr>
            <p:ph type="title"/>
          </p:nvPr>
        </p:nvSpPr>
        <p:spPr/>
        <p:txBody>
          <a:bodyPr>
            <a:normAutofit/>
          </a:bodyPr>
          <a:lstStyle>
            <a:lvl1pPr>
              <a:defRPr sz="2800" baseline="0"/>
            </a:lvl1pPr>
          </a:lstStyle>
          <a:p>
            <a:r>
              <a:rPr lang="en-US" dirty="0" smtClean="0"/>
              <a:t>Click to edit Master title style</a:t>
            </a:r>
            <a:endParaRPr lang="en-US" dirty="0"/>
          </a:p>
        </p:txBody>
      </p:sp>
      <p:sp>
        <p:nvSpPr>
          <p:cNvPr id="3" name="Footer Placeholder 2">
            <a:extLst>
              <a:ext uri="{FF2B5EF4-FFF2-40B4-BE49-F238E27FC236}">
                <a16:creationId xmlns:a16="http://schemas.microsoft.com/office/drawing/2014/main" id="{89C367F2-71DC-47EF-A853-3914CFF05A47}"/>
              </a:ext>
            </a:extLst>
          </p:cNvPr>
          <p:cNvSpPr>
            <a:spLocks noGrp="1"/>
          </p:cNvSpPr>
          <p:nvPr>
            <p:ph type="ftr" sz="quarter" idx="10"/>
          </p:nvPr>
        </p:nvSpPr>
        <p:spPr/>
        <p:txBody>
          <a:bodyPr/>
          <a:lstStyle/>
          <a:p>
            <a:endParaRPr lang="en-US" dirty="0"/>
          </a:p>
        </p:txBody>
      </p:sp>
      <p:sp>
        <p:nvSpPr>
          <p:cNvPr id="8" name="Content Placeholder 7">
            <a:extLst>
              <a:ext uri="{FF2B5EF4-FFF2-40B4-BE49-F238E27FC236}">
                <a16:creationId xmlns:a16="http://schemas.microsoft.com/office/drawing/2014/main" id="{4CE7705F-BE7D-4EA8-99E9-F5B76A2426A2}"/>
              </a:ext>
            </a:extLst>
          </p:cNvPr>
          <p:cNvSpPr>
            <a:spLocks noGrp="1"/>
          </p:cNvSpPr>
          <p:nvPr>
            <p:ph sz="quarter" idx="11"/>
          </p:nvPr>
        </p:nvSpPr>
        <p:spPr>
          <a:xfrm>
            <a:off x="838201" y="1254369"/>
            <a:ext cx="10515600" cy="4759569"/>
          </a:xfrm>
          <a:prstGeom prst="rect">
            <a:avLst/>
          </a:prstGeom>
        </p:spPr>
        <p:txBody>
          <a:bodyPr/>
          <a:lstStyle>
            <a:lvl1pPr>
              <a:buClr>
                <a:srgbClr val="F57A01"/>
              </a:buClr>
              <a:defRPr sz="2700" baseline="0">
                <a:latin typeface="Verdana" panose="020B0604030504040204" pitchFamily="34" charset="0"/>
              </a:defRPr>
            </a:lvl1pPr>
            <a:lvl2pPr>
              <a:defRPr sz="2600" baseline="0">
                <a:latin typeface="Verdana" panose="020B060403050404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2"/>
          </p:nvPr>
        </p:nvSpPr>
        <p:spPr/>
        <p:txBody>
          <a:bodyPr/>
          <a:lstStyle/>
          <a:p>
            <a:fld id="{0FF33D2E-B4E6-4FF6-99DC-91C411C64D6C}" type="slidenum">
              <a:rPr lang="en-CA" smtClean="0"/>
              <a:t>‹#›</a:t>
            </a:fld>
            <a:endParaRPr lang="en-CA" dirty="0"/>
          </a:p>
        </p:txBody>
      </p:sp>
    </p:spTree>
    <p:extLst>
      <p:ext uri="{BB962C8B-B14F-4D97-AF65-F5344CB8AC3E}">
        <p14:creationId xmlns:p14="http://schemas.microsoft.com/office/powerpoint/2010/main" val="3394163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07D-7CF8-4730-976F-FC5C7C7ECBCC}"/>
              </a:ext>
            </a:extLst>
          </p:cNvPr>
          <p:cNvSpPr>
            <a:spLocks noGrp="1"/>
          </p:cNvSpPr>
          <p:nvPr>
            <p:ph type="title"/>
          </p:nvPr>
        </p:nvSpPr>
        <p:spPr/>
        <p:txBody>
          <a:bodyPr>
            <a:normAutofit/>
          </a:bodyPr>
          <a:lstStyle>
            <a:lvl1pPr>
              <a:defRPr sz="3000" baseline="0">
                <a:latin typeface="Verdana" panose="020B0604030504040204" pitchFamily="34" charset="0"/>
              </a:defRPr>
            </a:lvl1pPr>
          </a:lstStyle>
          <a:p>
            <a:r>
              <a:rPr lang="en-US" dirty="0" smtClean="0"/>
              <a:t>Click to edit Master title style</a:t>
            </a:r>
            <a:endParaRPr lang="en-US" dirty="0"/>
          </a:p>
        </p:txBody>
      </p:sp>
      <p:sp>
        <p:nvSpPr>
          <p:cNvPr id="3" name="Footer Placeholder 2">
            <a:extLst>
              <a:ext uri="{FF2B5EF4-FFF2-40B4-BE49-F238E27FC236}">
                <a16:creationId xmlns:a16="http://schemas.microsoft.com/office/drawing/2014/main" id="{89C367F2-71DC-47EF-A853-3914CFF05A47}"/>
              </a:ext>
            </a:extLst>
          </p:cNvPr>
          <p:cNvSpPr>
            <a:spLocks noGrp="1"/>
          </p:cNvSpPr>
          <p:nvPr>
            <p:ph type="ftr" sz="quarter" idx="10"/>
          </p:nvPr>
        </p:nvSpPr>
        <p:spPr/>
        <p:txBody>
          <a:bodyPr/>
          <a:lstStyle/>
          <a:p>
            <a:endParaRPr lang="en-US" dirty="0"/>
          </a:p>
        </p:txBody>
      </p:sp>
      <p:sp>
        <p:nvSpPr>
          <p:cNvPr id="8" name="Content Placeholder 7">
            <a:extLst>
              <a:ext uri="{FF2B5EF4-FFF2-40B4-BE49-F238E27FC236}">
                <a16:creationId xmlns:a16="http://schemas.microsoft.com/office/drawing/2014/main" id="{4CE7705F-BE7D-4EA8-99E9-F5B76A2426A2}"/>
              </a:ext>
            </a:extLst>
          </p:cNvPr>
          <p:cNvSpPr>
            <a:spLocks noGrp="1"/>
          </p:cNvSpPr>
          <p:nvPr>
            <p:ph sz="quarter" idx="11"/>
          </p:nvPr>
        </p:nvSpPr>
        <p:spPr>
          <a:xfrm>
            <a:off x="838201" y="1254369"/>
            <a:ext cx="10515600" cy="4759569"/>
          </a:xfrm>
          <a:prstGeom prst="rect">
            <a:avLst/>
          </a:prstGeom>
        </p:spPr>
        <p:txBody>
          <a:bodyPr/>
          <a:lstStyle>
            <a:lvl1pPr marL="228600" indent="-228600">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461963" indent="-233363">
              <a:buClr>
                <a:srgbClr val="F57A01"/>
              </a:buClr>
              <a:buFont typeface="Courier New" panose="02070309020205020404" pitchFamily="49" charset="0"/>
              <a:buChar char="o"/>
              <a:defRPr sz="2500" baseline="0">
                <a:solidFill>
                  <a:srgbClr val="404040"/>
                </a:solidFill>
                <a:latin typeface="Verdana" panose="020B0604030504040204" pitchFamily="34" charset="0"/>
              </a:defRPr>
            </a:lvl2pPr>
            <a:lvl3pPr marL="685800" indent="-171450">
              <a:buClr>
                <a:srgbClr val="F57A01"/>
              </a:buClr>
              <a:buFont typeface="Wingdings" panose="05000000000000000000" pitchFamily="2" charset="2"/>
              <a:buChar char="§"/>
              <a:defRPr baseline="0">
                <a:solidFill>
                  <a:srgbClr val="404040"/>
                </a:solidFill>
                <a:latin typeface="Verdana" panose="020B0604030504040204" pitchFamily="34" charset="0"/>
              </a:defRPr>
            </a:lvl3pPr>
            <a:lvl4pPr marL="914400" indent="-228600">
              <a:buClr>
                <a:srgbClr val="F57A01"/>
              </a:buClr>
              <a:buFont typeface="Arial" panose="020B0604020202020204" pitchFamily="34" charset="0"/>
              <a:buChar char="•"/>
              <a:defRPr baseline="0">
                <a:solidFill>
                  <a:srgbClr val="404040"/>
                </a:solidFill>
                <a:latin typeface="Verdana" panose="020B0604030504040204" pitchFamily="34" charset="0"/>
              </a:defRPr>
            </a:lvl4pPr>
            <a:lvl5pPr marL="1143000" indent="-228600">
              <a:buClr>
                <a:srgbClr val="F57A01"/>
              </a:buClr>
              <a:buFont typeface="Arial" panose="020B0604020202020204" pitchFamily="34" charset="0"/>
              <a:buChar char="•"/>
              <a:defRPr baseline="0">
                <a:solidFill>
                  <a:srgbClr val="404040"/>
                </a:solidFill>
                <a:latin typeface="Verdan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396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CBC AGENDA">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2" name="TextBox 1"/>
          <p:cNvSpPr txBox="1"/>
          <p:nvPr/>
        </p:nvSpPr>
        <p:spPr>
          <a:xfrm>
            <a:off x="381000" y="355997"/>
            <a:ext cx="10744200" cy="492443"/>
          </a:xfrm>
          <a:prstGeom prst="rect">
            <a:avLst/>
          </a:prstGeom>
          <a:noFill/>
        </p:spPr>
        <p:txBody>
          <a:bodyPr wrap="square" lIns="0" tIns="0" rIns="0" bIns="0" rtlCol="0">
            <a:spAutoFit/>
          </a:bodyPr>
          <a:lstStyle/>
          <a:p>
            <a:r>
              <a:rPr lang="en-US" sz="3200" dirty="0" smtClean="0">
                <a:solidFill>
                  <a:schemeClr val="tx1">
                    <a:lumMod val="50000"/>
                  </a:schemeClr>
                </a:solidFill>
              </a:rPr>
              <a:t>Agenda</a:t>
            </a:r>
            <a:endParaRPr lang="en-CA" sz="3200" dirty="0">
              <a:solidFill>
                <a:schemeClr val="tx1">
                  <a:lumMod val="50000"/>
                </a:schemeClr>
              </a:solidFill>
            </a:endParaRPr>
          </a:p>
        </p:txBody>
      </p:sp>
      <p:sp>
        <p:nvSpPr>
          <p:cNvPr id="5" name="Text Placeholder 4"/>
          <p:cNvSpPr>
            <a:spLocks noGrp="1"/>
          </p:cNvSpPr>
          <p:nvPr>
            <p:ph type="body" sz="quarter" idx="10" hasCustomPrompt="1"/>
          </p:nvPr>
        </p:nvSpPr>
        <p:spPr>
          <a:xfrm>
            <a:off x="381000" y="1600200"/>
            <a:ext cx="11430000" cy="1641475"/>
          </a:xfrm>
          <a:prstGeom prst="rect">
            <a:avLst/>
          </a:prstGeom>
        </p:spPr>
        <p:txBody>
          <a:bodyPr lIns="0" tIns="0" rIns="0" bIns="0"/>
          <a:lstStyle>
            <a:lvl1pPr marL="514350" indent="-514350">
              <a:lnSpc>
                <a:spcPct val="150000"/>
              </a:lnSpc>
              <a:buClr>
                <a:srgbClr val="F57A01"/>
              </a:buClr>
              <a:buFont typeface="+mj-lt"/>
              <a:buAutoNum type="arabicPeriod"/>
              <a:tabLst/>
              <a:defRPr baseline="0">
                <a:solidFill>
                  <a:srgbClr val="404040"/>
                </a:solidFill>
                <a:latin typeface="Verdana" panose="020B0604030504040204" pitchFamily="34" charset="0"/>
              </a:defRPr>
            </a:lvl1pPr>
            <a:lvl2pPr marL="857250" indent="-342900">
              <a:lnSpc>
                <a:spcPct val="150000"/>
              </a:lnSpc>
              <a:buClr>
                <a:srgbClr val="F57A01"/>
              </a:buClr>
              <a:buSzPct val="80000"/>
              <a:buFont typeface="Courier New" panose="02070309020205020404" pitchFamily="49" charset="0"/>
              <a:buChar char="o"/>
              <a:defRPr sz="2400">
                <a:solidFill>
                  <a:srgbClr val="404040"/>
                </a:solidFill>
                <a:latin typeface="Verdana" panose="020B0604030504040204" pitchFamily="34" charset="0"/>
              </a:defRPr>
            </a:lvl2pPr>
            <a:lvl3pPr marL="1030287" indent="-342900">
              <a:lnSpc>
                <a:spcPct val="150000"/>
              </a:lnSpc>
              <a:buClr>
                <a:srgbClr val="F57A01"/>
              </a:buClr>
              <a:buSzPct val="80000"/>
              <a:buFont typeface="Wingdings" panose="05000000000000000000" pitchFamily="2" charset="2"/>
              <a:buChar char="Ø"/>
              <a:defRPr>
                <a:solidFill>
                  <a:srgbClr val="404040"/>
                </a:solidFill>
                <a:latin typeface="Verdana" panose="020B0604030504040204" pitchFamily="34" charset="0"/>
              </a:defRPr>
            </a:lvl3pPr>
            <a:lvl4pPr marL="974725" indent="-120650">
              <a:buFont typeface="Arial" panose="020B0604020202020204" pitchFamily="34" charset="0"/>
              <a:buChar char="•"/>
              <a:defRPr sz="1600">
                <a:solidFill>
                  <a:schemeClr val="tx1">
                    <a:lumMod val="50000"/>
                  </a:schemeClr>
                </a:solidFill>
              </a:defRPr>
            </a:lvl4pPr>
            <a:lvl5pPr marL="1089025" indent="-114300">
              <a:defRPr sz="1200">
                <a:solidFill>
                  <a:schemeClr val="tx1">
                    <a:lumMod val="50000"/>
                  </a:schemeClr>
                </a:solidFill>
              </a:defRPr>
            </a:lvl5pPr>
          </a:lstStyle>
          <a:p>
            <a:pPr lvl="0"/>
            <a:r>
              <a:rPr lang="en-US" dirty="0" smtClean="0"/>
              <a:t>Click to add an agenda list.</a:t>
            </a:r>
          </a:p>
          <a:p>
            <a:pPr lvl="1"/>
            <a:r>
              <a:rPr lang="en-US" dirty="0" smtClean="0"/>
              <a:t>Second level</a:t>
            </a:r>
          </a:p>
          <a:p>
            <a:pPr lvl="2"/>
            <a:r>
              <a:rPr lang="en-US" dirty="0" smtClean="0"/>
              <a:t>Third level</a:t>
            </a:r>
          </a:p>
        </p:txBody>
      </p:sp>
      <p:sp>
        <p:nvSpPr>
          <p:cNvPr id="6"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561331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ICBC  TITLE ONLY">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067800" y="6629400"/>
            <a:ext cx="2743200" cy="162649"/>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9" name="Title 9"/>
          <p:cNvSpPr>
            <a:spLocks noGrp="1"/>
          </p:cNvSpPr>
          <p:nvPr>
            <p:ph type="title" hasCustomPrompt="1"/>
          </p:nvPr>
        </p:nvSpPr>
        <p:spPr>
          <a:xfrm>
            <a:off x="381000" y="457201"/>
            <a:ext cx="10744200" cy="457199"/>
          </a:xfrm>
          <a:prstGeom prst="rect">
            <a:avLst/>
          </a:prstGeom>
        </p:spPr>
        <p:txBody>
          <a:bodyPr lIns="0" tIns="0" rIns="0" bIns="0"/>
          <a:lstStyle>
            <a:lvl1pPr>
              <a:defRPr baseline="0">
                <a:solidFill>
                  <a:schemeClr val="tx1">
                    <a:lumMod val="75000"/>
                  </a:schemeClr>
                </a:solidFill>
              </a:defRPr>
            </a:lvl1pPr>
          </a:lstStyle>
          <a:p>
            <a:r>
              <a:rPr lang="en-US" dirty="0" smtClean="0"/>
              <a:t>Click to edit blank page title</a:t>
            </a:r>
            <a:endParaRPr lang="en-CA" dirty="0"/>
          </a:p>
        </p:txBody>
      </p:sp>
      <p:sp>
        <p:nvSpPr>
          <p:cNvPr id="5" name="Footer Placeholder 5"/>
          <p:cNvSpPr txBox="1">
            <a:spLocks/>
          </p:cNvSpPr>
          <p:nvPr/>
        </p:nvSpPr>
        <p:spPr>
          <a:xfrm>
            <a:off x="409303" y="6400799"/>
            <a:ext cx="1876697" cy="391250"/>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40370766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ICBC CHART">
    <p:spTree>
      <p:nvGrpSpPr>
        <p:cNvPr id="1" name=""/>
        <p:cNvGrpSpPr/>
        <p:nvPr/>
      </p:nvGrpSpPr>
      <p:grpSpPr>
        <a:xfrm>
          <a:off x="0" y="0"/>
          <a:ext cx="0" cy="0"/>
          <a:chOff x="0" y="0"/>
          <a:chExt cx="0" cy="0"/>
        </a:xfrm>
      </p:grpSpPr>
      <p:sp>
        <p:nvSpPr>
          <p:cNvPr id="5" name="Chart Placeholder 4"/>
          <p:cNvSpPr>
            <a:spLocks noGrp="1"/>
          </p:cNvSpPr>
          <p:nvPr>
            <p:ph type="chart" sz="quarter" idx="13" hasCustomPrompt="1"/>
          </p:nvPr>
        </p:nvSpPr>
        <p:spPr>
          <a:xfrm>
            <a:off x="381000" y="1142999"/>
            <a:ext cx="11430000" cy="5257799"/>
          </a:xfrm>
          <a:prstGeom prst="rect">
            <a:avLst/>
          </a:prstGeom>
          <a:noFill/>
          <a:ln>
            <a:noFill/>
          </a:ln>
        </p:spPr>
        <p:txBody>
          <a:bodyPr lIns="0" tIns="0" rIns="0" bIns="0"/>
          <a:lstStyle>
            <a:lvl1pPr marL="0" indent="0">
              <a:buNone/>
              <a:defRPr baseline="0">
                <a:solidFill>
                  <a:srgbClr val="B7BBBD"/>
                </a:solidFill>
              </a:defRPr>
            </a:lvl1pPr>
          </a:lstStyle>
          <a:p>
            <a:r>
              <a:rPr lang="en-US" dirty="0" smtClean="0"/>
              <a:t>Click icon below to create or add chart from other file.</a:t>
            </a:r>
            <a:endParaRPr lang="en-CA" dirty="0"/>
          </a:p>
        </p:txBody>
      </p:sp>
      <p:sp>
        <p:nvSpPr>
          <p:cNvPr id="6"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edit chart title style</a:t>
            </a:r>
            <a:endParaRPr lang="en-CA" dirty="0"/>
          </a:p>
        </p:txBody>
      </p:sp>
      <p:sp>
        <p:nvSpPr>
          <p:cNvPr id="8"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1121986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ICBC TABLE">
    <p:spTree>
      <p:nvGrpSpPr>
        <p:cNvPr id="1" name=""/>
        <p:cNvGrpSpPr/>
        <p:nvPr/>
      </p:nvGrpSpPr>
      <p:grpSpPr>
        <a:xfrm>
          <a:off x="0" y="0"/>
          <a:ext cx="0" cy="0"/>
          <a:chOff x="0" y="0"/>
          <a:chExt cx="0" cy="0"/>
        </a:xfrm>
      </p:grpSpPr>
      <p:sp>
        <p:nvSpPr>
          <p:cNvPr id="6" name="Table Placeholder 5"/>
          <p:cNvSpPr>
            <a:spLocks noGrp="1"/>
          </p:cNvSpPr>
          <p:nvPr>
            <p:ph type="tbl" sz="quarter" idx="13" hasCustomPrompt="1"/>
          </p:nvPr>
        </p:nvSpPr>
        <p:spPr>
          <a:xfrm>
            <a:off x="381000" y="1143000"/>
            <a:ext cx="11430000" cy="5257800"/>
          </a:xfrm>
          <a:prstGeom prst="rect">
            <a:avLst/>
          </a:prstGeom>
        </p:spPr>
        <p:txBody>
          <a:bodyPr lIns="0" tIns="0" rIns="0" bIns="0"/>
          <a:lstStyle>
            <a:lvl1pPr marL="0" indent="0">
              <a:buNone/>
              <a:defRPr>
                <a:solidFill>
                  <a:srgbClr val="B7BBBD"/>
                </a:solidFill>
              </a:defRPr>
            </a:lvl1pPr>
          </a:lstStyle>
          <a:p>
            <a:r>
              <a:rPr lang="en-US" dirty="0" smtClean="0"/>
              <a:t>Click icon to create or add existing table from other program.</a:t>
            </a:r>
            <a:endParaRPr lang="en-CA" dirty="0"/>
          </a:p>
        </p:txBody>
      </p:sp>
      <p:sp>
        <p:nvSpPr>
          <p:cNvPr id="7"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table title</a:t>
            </a:r>
            <a:endParaRPr lang="en-CA" dirty="0"/>
          </a:p>
        </p:txBody>
      </p:sp>
      <p:sp>
        <p:nvSpPr>
          <p:cNvPr id="8" name="Footer Placeholder 5"/>
          <p:cNvSpPr txBox="1">
            <a:spLocks/>
          </p:cNvSpPr>
          <p:nvPr/>
        </p:nvSpPr>
        <p:spPr>
          <a:xfrm>
            <a:off x="409303" y="6400799"/>
            <a:ext cx="18766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24903067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ICBC 2 COLUMN">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9025345"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5"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a two-column title</a:t>
            </a:r>
            <a:endParaRPr lang="en-CA" dirty="0"/>
          </a:p>
        </p:txBody>
      </p:sp>
      <p:sp>
        <p:nvSpPr>
          <p:cNvPr id="7" name="Footer Placeholder 5"/>
          <p:cNvSpPr txBox="1">
            <a:spLocks/>
          </p:cNvSpPr>
          <p:nvPr/>
        </p:nvSpPr>
        <p:spPr>
          <a:xfrm>
            <a:off x="413084" y="6583361"/>
            <a:ext cx="20290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90969A"/>
                </a:solidFill>
              </a:rPr>
              <a:t>DRAFT | Confidential</a:t>
            </a:r>
            <a:endParaRPr lang="en-CA" sz="1200" dirty="0" smtClean="0">
              <a:solidFill>
                <a:srgbClr val="90969A"/>
              </a:solidFill>
            </a:endParaRPr>
          </a:p>
          <a:p>
            <a:pPr algn="l"/>
            <a:endParaRPr lang="en-CA" sz="1400" dirty="0">
              <a:solidFill>
                <a:srgbClr val="90969A"/>
              </a:solidFill>
            </a:endParaRPr>
          </a:p>
        </p:txBody>
      </p:sp>
      <p:sp>
        <p:nvSpPr>
          <p:cNvPr id="8" name="Content Placeholder 2"/>
          <p:cNvSpPr>
            <a:spLocks noGrp="1"/>
          </p:cNvSpPr>
          <p:nvPr>
            <p:ph idx="1" hasCustomPrompt="1"/>
          </p:nvPr>
        </p:nvSpPr>
        <p:spPr>
          <a:xfrm>
            <a:off x="409302" y="1160161"/>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sz="2500" baseline="0">
                <a:solidFill>
                  <a:schemeClr val="tx1">
                    <a:lumMod val="50000"/>
                  </a:schemeClr>
                </a:solidFill>
                <a:latin typeface="+mn-lt"/>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chemeClr val="tx1">
                    <a:lumMod val="50000"/>
                  </a:schemeClr>
                </a:solidFill>
              </a:defRPr>
            </a:lvl2pPr>
            <a:lvl3pPr marL="742950" indent="-342900">
              <a:lnSpc>
                <a:spcPct val="100000"/>
              </a:lnSpc>
              <a:spcBef>
                <a:spcPts val="0"/>
              </a:spcBef>
              <a:spcAft>
                <a:spcPts val="600"/>
              </a:spcAft>
              <a:buClr>
                <a:srgbClr val="F57A01"/>
              </a:buClr>
              <a:buFont typeface="Wingdings" panose="05000000000000000000" pitchFamily="2" charset="2"/>
              <a:buChar char="Ø"/>
              <a:defRPr sz="2000">
                <a:solidFill>
                  <a:schemeClr val="tx1">
                    <a:lumMod val="50000"/>
                  </a:schemeClr>
                </a:solidFill>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1st list</a:t>
            </a:r>
          </a:p>
          <a:p>
            <a:pPr lvl="1"/>
            <a:r>
              <a:rPr lang="en-US" dirty="0" smtClean="0"/>
              <a:t>Second level</a:t>
            </a:r>
          </a:p>
          <a:p>
            <a:pPr lvl="2"/>
            <a:r>
              <a:rPr lang="en-US" dirty="0" smtClean="0"/>
              <a:t>Third level</a:t>
            </a:r>
          </a:p>
        </p:txBody>
      </p:sp>
      <p:sp>
        <p:nvSpPr>
          <p:cNvPr id="11" name="Content Placeholder 2"/>
          <p:cNvSpPr>
            <a:spLocks noGrp="1"/>
          </p:cNvSpPr>
          <p:nvPr>
            <p:ph idx="10" hasCustomPrompt="1"/>
          </p:nvPr>
        </p:nvSpPr>
        <p:spPr>
          <a:xfrm>
            <a:off x="6347459" y="1142999"/>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sz="2500" baseline="0">
                <a:solidFill>
                  <a:schemeClr val="tx1">
                    <a:lumMod val="50000"/>
                  </a:schemeClr>
                </a:solidFill>
                <a:latin typeface="+mn-lt"/>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chemeClr val="tx1">
                    <a:lumMod val="50000"/>
                  </a:schemeClr>
                </a:solidFill>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a:solidFill>
                  <a:schemeClr val="tx1">
                    <a:lumMod val="50000"/>
                  </a:schemeClr>
                </a:solidFill>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2nd list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76528198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ICBC COMPAR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1000" y="1579114"/>
            <a:ext cx="5486400" cy="387798"/>
          </a:xfrm>
          <a:prstGeom prst="rect">
            <a:avLst/>
          </a:prstGeom>
        </p:spPr>
        <p:txBody>
          <a:bodyPr lIns="0" tIns="0" rIns="0" bIns="0" anchor="b"/>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1st title</a:t>
            </a:r>
          </a:p>
        </p:txBody>
      </p:sp>
      <p:sp>
        <p:nvSpPr>
          <p:cNvPr id="5" name="Text Placeholder 4"/>
          <p:cNvSpPr>
            <a:spLocks noGrp="1"/>
          </p:cNvSpPr>
          <p:nvPr>
            <p:ph type="body" sz="quarter" idx="3" hasCustomPrompt="1"/>
          </p:nvPr>
        </p:nvSpPr>
        <p:spPr>
          <a:xfrm>
            <a:off x="6324599" y="1583909"/>
            <a:ext cx="5486399" cy="387798"/>
          </a:xfrm>
          <a:prstGeom prst="rect">
            <a:avLst/>
          </a:prstGeom>
        </p:spPr>
        <p:txBody>
          <a:bodyPr lIns="0" tIns="0" rIns="0" bIns="0" anchor="b"/>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2nd title</a:t>
            </a:r>
          </a:p>
        </p:txBody>
      </p:sp>
      <p:sp>
        <p:nvSpPr>
          <p:cNvPr id="10" name="Slide Number Placeholder 5"/>
          <p:cNvSpPr>
            <a:spLocks noGrp="1"/>
          </p:cNvSpPr>
          <p:nvPr>
            <p:ph type="sldNum" sz="quarter" idx="10"/>
          </p:nvPr>
        </p:nvSpPr>
        <p:spPr>
          <a:xfrm>
            <a:off x="9067798"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3" name="Title 9"/>
          <p:cNvSpPr>
            <a:spLocks noGrp="1"/>
          </p:cNvSpPr>
          <p:nvPr>
            <p:ph type="title" hasCustomPrompt="1"/>
          </p:nvPr>
        </p:nvSpPr>
        <p:spPr>
          <a:xfrm>
            <a:off x="381000" y="457201"/>
            <a:ext cx="10744200" cy="457199"/>
          </a:xfrm>
          <a:prstGeom prst="rect">
            <a:avLst/>
          </a:prstGeom>
        </p:spPr>
        <p:txBody>
          <a:bodyPr lIns="0" tIns="0" rIns="0" bIns="0"/>
          <a:lstStyle>
            <a:lvl1pPr>
              <a:defRPr/>
            </a:lvl1pPr>
          </a:lstStyle>
          <a:p>
            <a:r>
              <a:rPr lang="en-US" dirty="0" smtClean="0"/>
              <a:t>Click to add a comparison title</a:t>
            </a:r>
            <a:endParaRPr lang="en-CA" dirty="0"/>
          </a:p>
        </p:txBody>
      </p:sp>
      <p:sp>
        <p:nvSpPr>
          <p:cNvPr id="9"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a:t>
            </a:r>
            <a:r>
              <a:rPr lang="en-US" sz="1200" baseline="0" dirty="0" smtClean="0">
                <a:solidFill>
                  <a:srgbClr val="90969A"/>
                </a:solidFill>
              </a:rPr>
              <a:t> </a:t>
            </a:r>
            <a:r>
              <a:rPr lang="en-US" sz="1200" dirty="0" smtClean="0">
                <a:solidFill>
                  <a:srgbClr val="90969A"/>
                </a:solidFill>
              </a:rPr>
              <a:t>Confidential</a:t>
            </a:r>
            <a:endParaRPr lang="en-CA" sz="1200" dirty="0">
              <a:solidFill>
                <a:srgbClr val="90969A"/>
              </a:solidFill>
            </a:endParaRPr>
          </a:p>
        </p:txBody>
      </p:sp>
      <p:sp>
        <p:nvSpPr>
          <p:cNvPr id="15" name="Content Placeholder 2"/>
          <p:cNvSpPr>
            <a:spLocks noGrp="1"/>
          </p:cNvSpPr>
          <p:nvPr>
            <p:ph idx="13" hasCustomPrompt="1"/>
          </p:nvPr>
        </p:nvSpPr>
        <p:spPr>
          <a:xfrm>
            <a:off x="395151" y="2215106"/>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baseline="0">
                <a:solidFill>
                  <a:srgbClr val="404040"/>
                </a:solidFill>
                <a:latin typeface="Verdana" panose="020B0604030504040204" pitchFamily="34" charset="0"/>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baseline="0">
                <a:solidFill>
                  <a:srgbClr val="404040"/>
                </a:solidFill>
                <a:latin typeface="Verdana" panose="020B0604030504040204" pitchFamily="34" charset="0"/>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the 1st compare</a:t>
            </a:r>
          </a:p>
          <a:p>
            <a:pPr lvl="1"/>
            <a:r>
              <a:rPr lang="en-US" dirty="0" smtClean="0"/>
              <a:t>Second level</a:t>
            </a:r>
          </a:p>
          <a:p>
            <a:pPr lvl="2"/>
            <a:r>
              <a:rPr lang="en-US" dirty="0" smtClean="0"/>
              <a:t>Third level</a:t>
            </a:r>
          </a:p>
        </p:txBody>
      </p:sp>
      <p:sp>
        <p:nvSpPr>
          <p:cNvPr id="16" name="Content Placeholder 2"/>
          <p:cNvSpPr>
            <a:spLocks noGrp="1"/>
          </p:cNvSpPr>
          <p:nvPr>
            <p:ph idx="14" hasCustomPrompt="1"/>
          </p:nvPr>
        </p:nvSpPr>
        <p:spPr>
          <a:xfrm>
            <a:off x="6324599" y="2208231"/>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rgbClr val="404040"/>
                </a:solidFill>
                <a:latin typeface="Verdana" panose="020B0604030504040204" pitchFamily="34" charset="0"/>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a:solidFill>
                  <a:srgbClr val="404040"/>
                </a:solidFill>
                <a:latin typeface="Verdana" panose="020B0604030504040204" pitchFamily="34" charset="0"/>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2nd compare</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3928349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98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CBC OBJECT">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495800" y="1143001"/>
            <a:ext cx="7298507" cy="5257800"/>
          </a:xfrm>
          <a:prstGeom prst="rect">
            <a:avLst/>
          </a:prstGeom>
        </p:spPr>
        <p:txBody>
          <a:bodyPr lIns="0" tIns="0" rIns="0" bIns="0"/>
          <a:lstStyle>
            <a:lvl1pPr marL="0" indent="0">
              <a:buNone/>
              <a:defRPr sz="3200">
                <a:solidFill>
                  <a:srgbClr val="B7BBB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 or other object from another file.</a:t>
            </a:r>
            <a:endParaRPr lang="en-CA" dirty="0"/>
          </a:p>
        </p:txBody>
      </p:sp>
      <p:sp>
        <p:nvSpPr>
          <p:cNvPr id="4" name="Text Placeholder 3"/>
          <p:cNvSpPr>
            <a:spLocks noGrp="1"/>
          </p:cNvSpPr>
          <p:nvPr>
            <p:ph type="body" sz="half" idx="2" hasCustomPrompt="1"/>
          </p:nvPr>
        </p:nvSpPr>
        <p:spPr>
          <a:xfrm>
            <a:off x="381001" y="1143000"/>
            <a:ext cx="3886200" cy="775597"/>
          </a:xfrm>
          <a:prstGeom prst="rect">
            <a:avLst/>
          </a:prstGeom>
        </p:spPr>
        <p:txBody>
          <a:bodyPr lIns="0" tIns="0" rIns="0" bIns="0"/>
          <a:lstStyle>
            <a:lvl1pPr marL="0" indent="0">
              <a:buNone/>
              <a:defRPr sz="28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add a caption.</a:t>
            </a:r>
          </a:p>
        </p:txBody>
      </p:sp>
      <p:sp>
        <p:nvSpPr>
          <p:cNvPr id="8" name="Slide Number Placeholder 5"/>
          <p:cNvSpPr>
            <a:spLocks noGrp="1"/>
          </p:cNvSpPr>
          <p:nvPr>
            <p:ph type="sldNum" sz="quarter" idx="4"/>
          </p:nvPr>
        </p:nvSpPr>
        <p:spPr>
          <a:xfrm>
            <a:off x="9051107"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object w/ caption title</a:t>
            </a:r>
            <a:endParaRPr lang="en-CA" dirty="0"/>
          </a:p>
        </p:txBody>
      </p:sp>
      <p:sp>
        <p:nvSpPr>
          <p:cNvPr id="7"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42806592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ICBC VIDEO">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81001" y="1143000"/>
            <a:ext cx="3886200" cy="775597"/>
          </a:xfrm>
          <a:prstGeom prst="rect">
            <a:avLst/>
          </a:prstGeom>
        </p:spPr>
        <p:txBody>
          <a:bodyPr lIns="0" tIns="0" rIns="0" bIns="0"/>
          <a:lstStyle>
            <a:lvl1pPr marL="0" indent="0">
              <a:buNone/>
              <a:defRPr sz="28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add a caption.</a:t>
            </a:r>
          </a:p>
        </p:txBody>
      </p:sp>
      <p:sp>
        <p:nvSpPr>
          <p:cNvPr id="8" name="Slide Number Placeholder 5"/>
          <p:cNvSpPr>
            <a:spLocks noGrp="1"/>
          </p:cNvSpPr>
          <p:nvPr>
            <p:ph type="sldNum" sz="quarter" idx="4"/>
          </p:nvPr>
        </p:nvSpPr>
        <p:spPr>
          <a:xfrm>
            <a:off x="9051107"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video title</a:t>
            </a:r>
            <a:endParaRPr lang="en-CA" dirty="0"/>
          </a:p>
        </p:txBody>
      </p:sp>
      <p:sp>
        <p:nvSpPr>
          <p:cNvPr id="7" name="Footer Placeholder 5"/>
          <p:cNvSpPr txBox="1">
            <a:spLocks/>
          </p:cNvSpPr>
          <p:nvPr/>
        </p:nvSpPr>
        <p:spPr>
          <a:xfrm>
            <a:off x="409303" y="6400799"/>
            <a:ext cx="18766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
        <p:nvSpPr>
          <p:cNvPr id="5" name="Media Placeholder 4"/>
          <p:cNvSpPr>
            <a:spLocks noGrp="1"/>
          </p:cNvSpPr>
          <p:nvPr>
            <p:ph type="media" sz="quarter" idx="10" hasCustomPrompt="1"/>
          </p:nvPr>
        </p:nvSpPr>
        <p:spPr>
          <a:xfrm>
            <a:off x="4495800" y="1143000"/>
            <a:ext cx="7297738" cy="5257800"/>
          </a:xfrm>
          <a:prstGeom prst="rect">
            <a:avLst/>
          </a:prstGeom>
        </p:spPr>
        <p:txBody>
          <a:bodyPr lIns="0" tIns="0" rIns="0" bIns="0"/>
          <a:lstStyle>
            <a:lvl1pPr marL="0" indent="0">
              <a:buNone/>
              <a:defRPr baseline="0">
                <a:solidFill>
                  <a:schemeClr val="accent4"/>
                </a:solidFill>
              </a:defRPr>
            </a:lvl1pPr>
          </a:lstStyle>
          <a:p>
            <a:r>
              <a:rPr lang="en-US" dirty="0" smtClean="0"/>
              <a:t>Click icon below to add a video or other media.</a:t>
            </a:r>
            <a:endParaRPr lang="en-CA" dirty="0"/>
          </a:p>
        </p:txBody>
      </p:sp>
    </p:spTree>
    <p:extLst>
      <p:ext uri="{BB962C8B-B14F-4D97-AF65-F5344CB8AC3E}">
        <p14:creationId xmlns:p14="http://schemas.microsoft.com/office/powerpoint/2010/main" val="30540049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381000" y="6400800"/>
            <a:ext cx="4114800" cy="365125"/>
          </a:xfrm>
          <a:prstGeom prst="rect">
            <a:avLst/>
          </a:prstGeom>
          <a:noFill/>
        </p:spPr>
        <p:txBody>
          <a:bodyPr wrap="none" lIns="0" tIns="0" rIns="0" bIns="0" anchor="b" anchorCtr="0"/>
          <a:lstStyle>
            <a:lvl1pPr marL="0" marR="0" indent="0" algn="l"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 name="Slide Number Placeholder 5"/>
          <p:cNvSpPr>
            <a:spLocks noGrp="1"/>
          </p:cNvSpPr>
          <p:nvPr>
            <p:ph type="sldNum" sz="quarter" idx="4"/>
          </p:nvPr>
        </p:nvSpPr>
        <p:spPr>
          <a:xfrm>
            <a:off x="9007152" y="6374674"/>
            <a:ext cx="2743200" cy="365125"/>
          </a:xfrm>
          <a:prstGeom prst="rect">
            <a:avLst/>
          </a:prstGeom>
        </p:spPr>
        <p:txBody>
          <a:bodyPr vert="horz" lIns="0" tIns="0" rIns="0" bIns="0" rtlCol="0" anchor="b" anchorCtr="0"/>
          <a:lstStyle>
            <a:lvl1pPr algn="r">
              <a:defRPr sz="1200">
                <a:solidFill>
                  <a:schemeClr val="tx1">
                    <a:tint val="75000"/>
                  </a:schemeClr>
                </a:solidFill>
              </a:defRPr>
            </a:lvl1pPr>
          </a:lstStyle>
          <a:p>
            <a:fld id="{0FF33D2E-B4E6-4FF6-99DC-91C411C64D6C}" type="slidenum">
              <a:rPr lang="en-CA" smtClean="0"/>
              <a:t>‹#›</a:t>
            </a:fld>
            <a:endParaRPr lang="en-CA" dirty="0"/>
          </a:p>
        </p:txBody>
      </p:sp>
      <p:sp>
        <p:nvSpPr>
          <p:cNvPr id="2" name="Title Placeholder 1"/>
          <p:cNvSpPr>
            <a:spLocks noGrp="1"/>
          </p:cNvSpPr>
          <p:nvPr>
            <p:ph type="title"/>
          </p:nvPr>
        </p:nvSpPr>
        <p:spPr>
          <a:xfrm>
            <a:off x="381000" y="447963"/>
            <a:ext cx="10744200" cy="466437"/>
          </a:xfrm>
          <a:prstGeom prst="rect">
            <a:avLst/>
          </a:prstGeom>
        </p:spPr>
        <p:txBody>
          <a:bodyPr vert="horz" lIns="0" tIns="0" rIns="0" bIns="0" rtlCol="0" anchor="ctr">
            <a:normAutofit/>
          </a:bodyPr>
          <a:lstStyle/>
          <a:p>
            <a:r>
              <a:rPr lang="en-US" smtClean="0"/>
              <a:t>Click to edit Master title style</a:t>
            </a:r>
            <a:endParaRPr lang="en-CA" dirty="0"/>
          </a:p>
        </p:txBody>
      </p:sp>
      <p:pic>
        <p:nvPicPr>
          <p:cNvPr id="3" name="Picture 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0668000" y="430238"/>
            <a:ext cx="1354784" cy="501886"/>
          </a:xfrm>
          <a:prstGeom prst="rect">
            <a:avLst/>
          </a:prstGeom>
        </p:spPr>
      </p:pic>
    </p:spTree>
    <p:extLst>
      <p:ext uri="{BB962C8B-B14F-4D97-AF65-F5344CB8AC3E}">
        <p14:creationId xmlns:p14="http://schemas.microsoft.com/office/powerpoint/2010/main" val="3114558146"/>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6" r:id="rId14"/>
    <p:sldLayoutId id="2147483888" r:id="rId15"/>
    <p:sldLayoutId id="2147483762" r:id="rId1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CA" sz="3200" b="1" kern="1200" dirty="0">
          <a:solidFill>
            <a:srgbClr val="63BB46"/>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9DE0"/>
        </a:buClr>
        <a:buFont typeface="Arial" panose="020B0604020202020204" pitchFamily="34" charset="0"/>
        <a:buChar char="•"/>
        <a:defRPr sz="2800" kern="1200">
          <a:solidFill>
            <a:schemeClr val="tx1"/>
          </a:solidFill>
          <a:latin typeface="+mj-lt"/>
          <a:ea typeface="+mn-ea"/>
          <a:cs typeface="+mn-cs"/>
        </a:defRPr>
      </a:lvl1pPr>
      <a:lvl2pPr marL="461963" indent="-233363" algn="l" defTabSz="914400" rtl="0" eaLnBrk="1" latinLnBrk="0" hangingPunct="1">
        <a:lnSpc>
          <a:spcPct val="90000"/>
        </a:lnSpc>
        <a:spcBef>
          <a:spcPts val="500"/>
        </a:spcBef>
        <a:buClr>
          <a:srgbClr val="777777"/>
        </a:buClr>
        <a:buFont typeface="Verdana" panose="020B0604030504040204" pitchFamily="34" charset="0"/>
        <a:buChar char="‒"/>
        <a:defRPr sz="2800" kern="1200">
          <a:solidFill>
            <a:schemeClr val="tx1"/>
          </a:solidFill>
          <a:latin typeface="+mj-lt"/>
          <a:ea typeface="+mn-ea"/>
          <a:cs typeface="+mn-cs"/>
        </a:defRPr>
      </a:lvl2pPr>
      <a:lvl3pPr marL="685800" indent="-1714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40">
          <p15:clr>
            <a:srgbClr val="F26B43"/>
          </p15:clr>
        </p15:guide>
        <p15:guide id="3" pos="39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mKMC63ysO9w"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www.worksafebc.com/en/resources/health-safety/videos/arvinds-story-long-haul-truck-driver-safety?lang=en"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hyperlink" Target="https://www.youtube.com/watch?v=1zP1qi8-N_o"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bp9TAZhU0FY"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ZHO_EThsKps&amp;feature=youtu.be"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hyperlink" Target="https://www.worksafebc.com/en/resources/health-safety/videos/donnas-story-delivery-truck-driver-safety?lang=en" TargetMode="External"/><Relationship Id="rId2" Type="http://schemas.openxmlformats.org/officeDocument/2006/relationships/notesSlide" Target="../notesSlides/notesSlide15.xml"/><Relationship Id="rId1" Type="http://schemas.openxmlformats.org/officeDocument/2006/relationships/slideLayout" Target="../slideLayouts/slideLayout15.xml"/><Relationship Id="rId4" Type="http://schemas.openxmlformats.org/officeDocument/2006/relationships/hyperlink" Target="https://www.youtube.com/watch?v=WTGsueqPP3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1621366" y="863601"/>
            <a:ext cx="9249833" cy="3666835"/>
          </a:xfrm>
        </p:spPr>
        <p:txBody>
          <a:bodyPr>
            <a:normAutofit/>
          </a:bodyPr>
          <a:lstStyle/>
          <a:p>
            <a:pPr algn="ctr"/>
            <a:r>
              <a:rPr lang="en-US" sz="4400" i="1" dirty="0" smtClean="0"/>
              <a:t>Health and Safety </a:t>
            </a:r>
            <a:endParaRPr lang="en-CA" sz="4400" i="1" dirty="0"/>
          </a:p>
        </p:txBody>
      </p:sp>
    </p:spTree>
    <p:extLst>
      <p:ext uri="{BB962C8B-B14F-4D97-AF65-F5344CB8AC3E}">
        <p14:creationId xmlns:p14="http://schemas.microsoft.com/office/powerpoint/2010/main" val="2927638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Truck exercises – the Heathy Trucker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10</a:t>
            </a:fld>
            <a:endParaRPr lang="en-CA" dirty="0"/>
          </a:p>
        </p:txBody>
      </p:sp>
      <p:sp>
        <p:nvSpPr>
          <p:cNvPr id="3" name="Rectangle 2"/>
          <p:cNvSpPr/>
          <p:nvPr/>
        </p:nvSpPr>
        <p:spPr>
          <a:xfrm>
            <a:off x="1716505" y="3244334"/>
            <a:ext cx="6126127" cy="461665"/>
          </a:xfrm>
          <a:prstGeom prst="rect">
            <a:avLst/>
          </a:prstGeom>
        </p:spPr>
        <p:txBody>
          <a:bodyPr wrap="square">
            <a:spAutoFit/>
          </a:bodyPr>
          <a:lstStyle/>
          <a:p>
            <a:pPr lvl="0" defTabSz="914400">
              <a:defRPr/>
            </a:pPr>
            <a:r>
              <a:rPr lang="en-CA" sz="2400" dirty="0">
                <a:hlinkClick r:id="rId3"/>
              </a:rPr>
              <a:t>https://youtu.be/mKMC63ysO9w</a:t>
            </a:r>
            <a:endParaRPr lang="en-CA" sz="2400" dirty="0"/>
          </a:p>
        </p:txBody>
      </p:sp>
    </p:spTree>
    <p:extLst>
      <p:ext uri="{BB962C8B-B14F-4D97-AF65-F5344CB8AC3E}">
        <p14:creationId xmlns:p14="http://schemas.microsoft.com/office/powerpoint/2010/main" val="1526773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Falls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11</a:t>
            </a:fld>
            <a:endParaRPr lang="en-CA" dirty="0"/>
          </a:p>
        </p:txBody>
      </p:sp>
      <p:sp>
        <p:nvSpPr>
          <p:cNvPr id="8" name="Rectangle 7">
            <a:extLst>
              <a:ext uri="{FF2B5EF4-FFF2-40B4-BE49-F238E27FC236}">
                <a16:creationId xmlns:a16="http://schemas.microsoft.com/office/drawing/2014/main" id="{EA799391-3CD7-E442-BD3F-2A086F1D2C28}"/>
              </a:ext>
            </a:extLst>
          </p:cNvPr>
          <p:cNvSpPr/>
          <p:nvPr/>
        </p:nvSpPr>
        <p:spPr>
          <a:xfrm>
            <a:off x="1705841" y="1594825"/>
            <a:ext cx="8343899" cy="3170099"/>
          </a:xfrm>
          <a:prstGeom prst="rect">
            <a:avLst/>
          </a:prstGeom>
        </p:spPr>
        <p:txBody>
          <a:bodyPr wrap="square">
            <a:spAutoFit/>
          </a:bodyPr>
          <a:lstStyle/>
          <a:p>
            <a:pPr lvl="0" algn="ctr"/>
            <a:r>
              <a:rPr lang="en-US" sz="2000" dirty="0" err="1"/>
              <a:t>WorkSafeBC</a:t>
            </a:r>
            <a:r>
              <a:rPr lang="en-US" sz="2000" dirty="0"/>
              <a:t> video – Arvind’s story</a:t>
            </a:r>
            <a:endParaRPr lang="en-CA" sz="2000" dirty="0"/>
          </a:p>
          <a:p>
            <a:endParaRPr lang="en-US" sz="2000" dirty="0"/>
          </a:p>
          <a:p>
            <a:r>
              <a:rPr lang="en-US" sz="2000" dirty="0"/>
              <a:t>Meet Arvind: Part-time farmer, long-haul truck driver, hockey dad. Watch what happens when his life takes a bad turn after he falls while exiting the cab of his truck. </a:t>
            </a:r>
            <a:r>
              <a:rPr lang="en-US" sz="2000" dirty="0" smtClean="0"/>
              <a:t>(3:24)</a:t>
            </a:r>
            <a:endParaRPr lang="en-US" sz="2000" dirty="0"/>
          </a:p>
          <a:p>
            <a:pPr algn="ctr"/>
            <a:endParaRPr lang="en-CA" sz="2000" dirty="0"/>
          </a:p>
          <a:p>
            <a:pPr algn="ctr"/>
            <a:r>
              <a:rPr lang="en-US" sz="2000" u="sng" dirty="0">
                <a:hlinkClick r:id="rId3"/>
              </a:rPr>
              <a:t>Arvind's Story: Long-Haul Truck Driver Safety</a:t>
            </a:r>
            <a:r>
              <a:rPr lang="en-CA" sz="2000" dirty="0"/>
              <a:t> </a:t>
            </a:r>
            <a:endParaRPr lang="en-CA" sz="2000" dirty="0" smtClean="0"/>
          </a:p>
          <a:p>
            <a:pPr algn="ctr"/>
            <a:endParaRPr lang="en-US" sz="2000" dirty="0"/>
          </a:p>
          <a:p>
            <a:pPr algn="ctr"/>
            <a:r>
              <a:rPr lang="en-US" sz="2000" dirty="0">
                <a:hlinkClick r:id="rId4"/>
              </a:rPr>
              <a:t>https://</a:t>
            </a:r>
            <a:r>
              <a:rPr lang="en-US" sz="2000" dirty="0" smtClean="0">
                <a:hlinkClick r:id="rId4"/>
              </a:rPr>
              <a:t>www.youtube.com/watch?v=1zP1qi8-N_o</a:t>
            </a:r>
            <a:endParaRPr lang="en-US" sz="2000" dirty="0" smtClean="0"/>
          </a:p>
          <a:p>
            <a:pPr algn="ctr"/>
            <a:endParaRPr lang="en-US" sz="2000" dirty="0"/>
          </a:p>
        </p:txBody>
      </p:sp>
    </p:spTree>
    <p:extLst>
      <p:ext uri="{BB962C8B-B14F-4D97-AF65-F5344CB8AC3E}">
        <p14:creationId xmlns:p14="http://schemas.microsoft.com/office/powerpoint/2010/main" val="3895653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99" y="464367"/>
            <a:ext cx="10158845" cy="466437"/>
          </a:xfrm>
        </p:spPr>
        <p:txBody>
          <a:bodyPr/>
          <a:lstStyle/>
          <a:p>
            <a:r>
              <a:rPr lang="en-US" dirty="0" smtClean="0"/>
              <a:t>Three points of contact</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12</a:t>
            </a:fld>
            <a:endParaRPr lang="en-CA" dirty="0"/>
          </a:p>
        </p:txBody>
      </p:sp>
      <p:sp>
        <p:nvSpPr>
          <p:cNvPr id="3" name="TextBox 2"/>
          <p:cNvSpPr txBox="1"/>
          <p:nvPr/>
        </p:nvSpPr>
        <p:spPr>
          <a:xfrm>
            <a:off x="1288472" y="1953491"/>
            <a:ext cx="9518073" cy="1015663"/>
          </a:xfrm>
          <a:prstGeom prst="rect">
            <a:avLst/>
          </a:prstGeom>
          <a:noFill/>
        </p:spPr>
        <p:txBody>
          <a:bodyPr wrap="square" rtlCol="0">
            <a:spAutoFit/>
          </a:bodyPr>
          <a:lstStyle/>
          <a:p>
            <a:pPr lvl="0" algn="ctr"/>
            <a:r>
              <a:rPr lang="en-US" sz="2000" dirty="0"/>
              <a:t>YouTube video - Three points of contact: Be safe (1:26)</a:t>
            </a:r>
            <a:br>
              <a:rPr lang="en-US" sz="2000" dirty="0"/>
            </a:br>
            <a:r>
              <a:rPr lang="en-US" sz="2000" b="1" dirty="0"/>
              <a:t/>
            </a:r>
            <a:br>
              <a:rPr lang="en-US" sz="2000" b="1" dirty="0"/>
            </a:br>
            <a:r>
              <a:rPr lang="en-US" sz="2000" u="sng" dirty="0">
                <a:hlinkClick r:id="rId3"/>
              </a:rPr>
              <a:t>https://www.youtube.com/watch?v=bp9TAZhU0FY</a:t>
            </a:r>
            <a:endParaRPr lang="en-CA" sz="2000" dirty="0"/>
          </a:p>
        </p:txBody>
      </p:sp>
    </p:spTree>
    <p:extLst>
      <p:ext uri="{BB962C8B-B14F-4D97-AF65-F5344CB8AC3E}">
        <p14:creationId xmlns:p14="http://schemas.microsoft.com/office/powerpoint/2010/main" val="2862315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99" y="464367"/>
            <a:ext cx="10158845" cy="466437"/>
          </a:xfrm>
        </p:spPr>
        <p:txBody>
          <a:bodyPr/>
          <a:lstStyle/>
          <a:p>
            <a:r>
              <a:rPr lang="en-US" dirty="0" smtClean="0"/>
              <a:t>Ergonomics for truckers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13</a:t>
            </a:fld>
            <a:endParaRPr lang="en-CA" dirty="0"/>
          </a:p>
        </p:txBody>
      </p:sp>
      <p:sp>
        <p:nvSpPr>
          <p:cNvPr id="3" name="TextBox 2"/>
          <p:cNvSpPr txBox="1"/>
          <p:nvPr/>
        </p:nvSpPr>
        <p:spPr>
          <a:xfrm>
            <a:off x="1288472" y="1953491"/>
            <a:ext cx="9518073" cy="1631216"/>
          </a:xfrm>
          <a:prstGeom prst="rect">
            <a:avLst/>
          </a:prstGeom>
          <a:noFill/>
        </p:spPr>
        <p:txBody>
          <a:bodyPr wrap="square" rtlCol="0">
            <a:spAutoFit/>
          </a:bodyPr>
          <a:lstStyle/>
          <a:p>
            <a:pPr algn="ctr"/>
            <a:r>
              <a:rPr lang="en-US" sz="2000" dirty="0" smtClean="0"/>
              <a:t>Now, let’s watch </a:t>
            </a:r>
            <a:r>
              <a:rPr lang="en-US" sz="2000" dirty="0"/>
              <a:t>a video from </a:t>
            </a:r>
            <a:r>
              <a:rPr lang="en-US" sz="2000" dirty="0" err="1"/>
              <a:t>WorkSafeBC</a:t>
            </a:r>
            <a:r>
              <a:rPr lang="en-US" sz="2000" dirty="0"/>
              <a:t> identifying things truck drivers can do before they start work to reduce the risk for back injury. (2:43)</a:t>
            </a:r>
            <a:br>
              <a:rPr lang="en-US" sz="2000" dirty="0"/>
            </a:br>
            <a:r>
              <a:rPr lang="en-US" sz="2000" dirty="0"/>
              <a:t/>
            </a:r>
            <a:br>
              <a:rPr lang="en-US" sz="2000" dirty="0"/>
            </a:br>
            <a:r>
              <a:rPr lang="en-US" sz="2000" u="sng" dirty="0">
                <a:hlinkClick r:id="rId3"/>
              </a:rPr>
              <a:t>Ergonomics for Truckers</a:t>
            </a:r>
            <a:endParaRPr lang="en-US" sz="2000" dirty="0"/>
          </a:p>
        </p:txBody>
      </p:sp>
    </p:spTree>
    <p:extLst>
      <p:ext uri="{BB962C8B-B14F-4D97-AF65-F5344CB8AC3E}">
        <p14:creationId xmlns:p14="http://schemas.microsoft.com/office/powerpoint/2010/main" val="415015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Hazardous substances</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14</a:t>
            </a:fld>
            <a:endParaRPr lang="en-CA" dirty="0"/>
          </a:p>
        </p:txBody>
      </p:sp>
      <p:pic>
        <p:nvPicPr>
          <p:cNvPr id="6" name="Content Placeholder 5"/>
          <p:cNvPicPr>
            <a:picLocks noGrp="1" noChangeAspect="1"/>
          </p:cNvPicPr>
          <p:nvPr>
            <p:ph sz="quarter" idx="11"/>
          </p:nvPr>
        </p:nvPicPr>
        <p:blipFill>
          <a:blip r:embed="rId3"/>
          <a:stretch>
            <a:fillRect/>
          </a:stretch>
        </p:blipFill>
        <p:spPr>
          <a:xfrm>
            <a:off x="3591667" y="914400"/>
            <a:ext cx="4939270" cy="5770882"/>
          </a:xfrm>
          <a:prstGeom prst="rect">
            <a:avLst/>
          </a:prstGeom>
        </p:spPr>
      </p:pic>
    </p:spTree>
    <p:extLst>
      <p:ext uri="{BB962C8B-B14F-4D97-AF65-F5344CB8AC3E}">
        <p14:creationId xmlns:p14="http://schemas.microsoft.com/office/powerpoint/2010/main" val="3570279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protection devices and equipment</a:t>
            </a:r>
            <a:endParaRPr lang="en-CA" dirty="0"/>
          </a:p>
        </p:txBody>
      </p:sp>
      <p:sp>
        <p:nvSpPr>
          <p:cNvPr id="3" name="Content Placeholder 2"/>
          <p:cNvSpPr>
            <a:spLocks noGrp="1"/>
          </p:cNvSpPr>
          <p:nvPr>
            <p:ph sz="quarter" idx="11"/>
          </p:nvPr>
        </p:nvSpPr>
        <p:spPr/>
        <p:txBody>
          <a:bodyPr/>
          <a:lstStyle/>
          <a:p>
            <a:endParaRPr lang="en-CA" dirty="0" smtClean="0"/>
          </a:p>
          <a:p>
            <a:endParaRPr lang="en-CA" dirty="0"/>
          </a:p>
          <a:p>
            <a:pPr marL="0" indent="0">
              <a:buNone/>
            </a:pPr>
            <a:r>
              <a:rPr lang="en-CA" dirty="0"/>
              <a:t>Meet Donna: Mom, delivery truck driver, amateur tennis player. Watch what happens when her life takes a bad turn after she’s struck by a pry bar while securing a load.</a:t>
            </a:r>
          </a:p>
          <a:p>
            <a:pPr marL="0" indent="0">
              <a:buNone/>
            </a:pPr>
            <a:endParaRPr lang="en-CA" dirty="0" smtClean="0"/>
          </a:p>
          <a:p>
            <a:pPr marL="0" indent="0">
              <a:buNone/>
            </a:pPr>
            <a:r>
              <a:rPr lang="en-CA" dirty="0" smtClean="0"/>
              <a:t> </a:t>
            </a:r>
            <a:r>
              <a:rPr lang="en-CA" dirty="0">
                <a:hlinkClick r:id="rId3"/>
              </a:rPr>
              <a:t>Donna's Story: Delivery Truck Driver Safety</a:t>
            </a:r>
            <a:r>
              <a:rPr lang="en-CA" dirty="0"/>
              <a:t> (3:22)</a:t>
            </a:r>
          </a:p>
          <a:p>
            <a:pPr marL="0" indent="0">
              <a:buNone/>
            </a:pPr>
            <a:r>
              <a:rPr lang="en-CA" u="sng" dirty="0">
                <a:hlinkClick r:id="rId4"/>
              </a:rPr>
              <a:t>https://www.youtube.com/watch?v=WTGsueqPP3s</a:t>
            </a:r>
            <a:endParaRPr lang="en-CA" dirty="0"/>
          </a:p>
          <a:p>
            <a:pPr marL="0" indent="0">
              <a:buNone/>
            </a:pPr>
            <a:r>
              <a:rPr lang="en-CA" dirty="0"/>
              <a:t> </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15</a:t>
            </a:fld>
            <a:endParaRPr lang="en-CA" dirty="0"/>
          </a:p>
        </p:txBody>
      </p:sp>
    </p:spTree>
    <p:extLst>
      <p:ext uri="{BB962C8B-B14F-4D97-AF65-F5344CB8AC3E}">
        <p14:creationId xmlns:p14="http://schemas.microsoft.com/office/powerpoint/2010/main" val="1954075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rights </a:t>
            </a:r>
            <a:endParaRPr lang="en-CA" dirty="0"/>
          </a:p>
        </p:txBody>
      </p:sp>
      <p:sp>
        <p:nvSpPr>
          <p:cNvPr id="3" name="Content Placeholder 2"/>
          <p:cNvSpPr>
            <a:spLocks noGrp="1"/>
          </p:cNvSpPr>
          <p:nvPr>
            <p:ph sz="quarter" idx="11"/>
          </p:nvPr>
        </p:nvSpPr>
        <p:spPr/>
        <p:txBody>
          <a:bodyPr/>
          <a:lstStyle/>
          <a:p>
            <a:r>
              <a:rPr lang="en-US" sz="2000" dirty="0"/>
              <a:t>The right to know about hazards in the </a:t>
            </a:r>
            <a:r>
              <a:rPr lang="en-US" sz="2000" dirty="0" smtClean="0"/>
              <a:t>workplace.</a:t>
            </a:r>
            <a:endParaRPr lang="en-US" sz="2000" dirty="0"/>
          </a:p>
          <a:p>
            <a:r>
              <a:rPr lang="en-US" sz="2000" dirty="0"/>
              <a:t>The right to participate in health and safety activities in the </a:t>
            </a:r>
            <a:r>
              <a:rPr lang="en-US" sz="2000" dirty="0" smtClean="0"/>
              <a:t>workplace.</a:t>
            </a:r>
            <a:endParaRPr lang="en-US" sz="2000" dirty="0"/>
          </a:p>
          <a:p>
            <a:r>
              <a:rPr lang="en-US" sz="2000" dirty="0"/>
              <a:t>The right to refuse unsafe </a:t>
            </a:r>
            <a:r>
              <a:rPr lang="en-US" sz="2000" dirty="0" smtClean="0"/>
              <a:t>work.*</a:t>
            </a:r>
            <a:endParaRPr lang="en-US" sz="2000" dirty="0"/>
          </a:p>
          <a:p>
            <a:endParaRPr lang="en-US" sz="2000" dirty="0"/>
          </a:p>
          <a:p>
            <a:endParaRPr lang="en-US" sz="2000" dirty="0"/>
          </a:p>
          <a:p>
            <a:pPr marL="0" indent="0">
              <a:buNone/>
            </a:pPr>
            <a:r>
              <a:rPr lang="en-US" sz="2000" dirty="0"/>
              <a:t>*By law, employers are prohibited from penalizing workers for raising a health and safety issue. You can learn more about the actions workers can take if they feel this has occurred at WorkSafeBC.com.</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16</a:t>
            </a:fld>
            <a:endParaRPr lang="en-CA" dirty="0"/>
          </a:p>
        </p:txBody>
      </p:sp>
    </p:spTree>
    <p:extLst>
      <p:ext uri="{BB962C8B-B14F-4D97-AF65-F5344CB8AC3E}">
        <p14:creationId xmlns:p14="http://schemas.microsoft.com/office/powerpoint/2010/main" val="3009847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responsibilities </a:t>
            </a:r>
            <a:endParaRPr lang="en-CA" dirty="0"/>
          </a:p>
        </p:txBody>
      </p:sp>
      <p:sp>
        <p:nvSpPr>
          <p:cNvPr id="3" name="Content Placeholder 2"/>
          <p:cNvSpPr>
            <a:spLocks noGrp="1"/>
          </p:cNvSpPr>
          <p:nvPr>
            <p:ph sz="quarter" idx="11"/>
          </p:nvPr>
        </p:nvSpPr>
        <p:spPr/>
        <p:txBody>
          <a:bodyPr/>
          <a:lstStyle/>
          <a:p>
            <a:r>
              <a:rPr lang="en-US" sz="2000" dirty="0"/>
              <a:t>Report hazards immediately to your supervisor or </a:t>
            </a:r>
            <a:r>
              <a:rPr lang="en-US" sz="2000" dirty="0" smtClean="0"/>
              <a:t>employer.</a:t>
            </a:r>
            <a:endParaRPr lang="en-US" sz="2000" dirty="0"/>
          </a:p>
          <a:p>
            <a:r>
              <a:rPr lang="en-US" sz="2000" dirty="0"/>
              <a:t>Follow safe work procedures and act safely in the workplace at all </a:t>
            </a:r>
            <a:r>
              <a:rPr lang="en-US" sz="2000" dirty="0" smtClean="0"/>
              <a:t>times.</a:t>
            </a:r>
            <a:endParaRPr lang="en-US" sz="2000" dirty="0"/>
          </a:p>
          <a:p>
            <a:r>
              <a:rPr lang="en-US" sz="2000" dirty="0"/>
              <a:t>Properly use the protective clothing, devices, and equipment </a:t>
            </a:r>
            <a:r>
              <a:rPr lang="en-US" sz="2000" dirty="0" smtClean="0"/>
              <a:t>provided.</a:t>
            </a:r>
            <a:endParaRPr lang="en-US" sz="2000" dirty="0"/>
          </a:p>
          <a:p>
            <a:r>
              <a:rPr lang="en-US" sz="2000" dirty="0"/>
              <a:t>Co-operate with joint occupational health and safety committees, worker health and safety representatives, </a:t>
            </a:r>
            <a:r>
              <a:rPr lang="en-US" sz="2000" dirty="0" err="1"/>
              <a:t>WorkSafeBC</a:t>
            </a:r>
            <a:r>
              <a:rPr lang="en-US" sz="2000" dirty="0"/>
              <a:t> prevention officers, and anybody with health and safety </a:t>
            </a:r>
            <a:r>
              <a:rPr lang="en-US" sz="2000" dirty="0" smtClean="0"/>
              <a:t>duties.</a:t>
            </a:r>
            <a:endParaRPr lang="en-US" sz="2000" dirty="0"/>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17</a:t>
            </a:fld>
            <a:endParaRPr lang="en-CA" dirty="0"/>
          </a:p>
        </p:txBody>
      </p:sp>
    </p:spTree>
    <p:extLst>
      <p:ext uri="{BB962C8B-B14F-4D97-AF65-F5344CB8AC3E}">
        <p14:creationId xmlns:p14="http://schemas.microsoft.com/office/powerpoint/2010/main" val="3914542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responsibilities continued  </a:t>
            </a:r>
            <a:endParaRPr lang="en-CA" dirty="0"/>
          </a:p>
        </p:txBody>
      </p:sp>
      <p:sp>
        <p:nvSpPr>
          <p:cNvPr id="3" name="Content Placeholder 2"/>
          <p:cNvSpPr>
            <a:spLocks noGrp="1"/>
          </p:cNvSpPr>
          <p:nvPr>
            <p:ph sz="quarter" idx="11"/>
          </p:nvPr>
        </p:nvSpPr>
        <p:spPr/>
        <p:txBody>
          <a:bodyPr/>
          <a:lstStyle/>
          <a:p>
            <a:r>
              <a:rPr lang="en-US" sz="2000" dirty="0"/>
              <a:t>Get treatment quickly should an injury happen on the job and tell the health care provider that the injury is </a:t>
            </a:r>
            <a:r>
              <a:rPr lang="en-US" sz="2000" dirty="0" smtClean="0"/>
              <a:t>work-related.</a:t>
            </a:r>
            <a:endParaRPr lang="en-US" sz="2000" dirty="0"/>
          </a:p>
          <a:p>
            <a:r>
              <a:rPr lang="en-US" sz="2000" dirty="0"/>
              <a:t>Follow the treatment advice of health care </a:t>
            </a:r>
            <a:r>
              <a:rPr lang="en-US" sz="2000" dirty="0" smtClean="0"/>
              <a:t>providers.</a:t>
            </a:r>
            <a:endParaRPr lang="en-US" sz="2000" dirty="0"/>
          </a:p>
          <a:p>
            <a:r>
              <a:rPr lang="en-US" sz="2000" dirty="0"/>
              <a:t>Return to work safely after an injury by modifying your duties and not immediately starting with your full, regular </a:t>
            </a:r>
            <a:r>
              <a:rPr lang="en-US" sz="2000" dirty="0" smtClean="0"/>
              <a:t>responsibilities.</a:t>
            </a:r>
            <a:endParaRPr lang="en-US" sz="2000" dirty="0"/>
          </a:p>
          <a:p>
            <a:r>
              <a:rPr lang="en-US" sz="2000" dirty="0"/>
              <a:t>Never work under the influence of alcohol, drugs or any other substance, or if you're overly </a:t>
            </a:r>
            <a:r>
              <a:rPr lang="en-US" sz="2000" dirty="0" smtClean="0"/>
              <a:t>tired.</a:t>
            </a:r>
            <a:endParaRPr lang="en-US" sz="2000" dirty="0"/>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18</a:t>
            </a:fld>
            <a:endParaRPr lang="en-CA" dirty="0"/>
          </a:p>
        </p:txBody>
      </p:sp>
    </p:spTree>
    <p:extLst>
      <p:ext uri="{BB962C8B-B14F-4D97-AF65-F5344CB8AC3E}">
        <p14:creationId xmlns:p14="http://schemas.microsoft.com/office/powerpoint/2010/main" val="3075793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conflict and violence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19</a:t>
            </a:fld>
            <a:endParaRPr lang="en-CA" dirty="0"/>
          </a:p>
        </p:txBody>
      </p:sp>
      <p:sp>
        <p:nvSpPr>
          <p:cNvPr id="3" name="Content Placeholder 2"/>
          <p:cNvSpPr>
            <a:spLocks noGrp="1"/>
          </p:cNvSpPr>
          <p:nvPr>
            <p:ph sz="quarter" idx="11"/>
          </p:nvPr>
        </p:nvSpPr>
        <p:spPr/>
        <p:txBody>
          <a:bodyPr/>
          <a:lstStyle/>
          <a:p>
            <a:pPr marL="171450" indent="-171450"/>
            <a:r>
              <a:rPr lang="en-CA" sz="2800" dirty="0"/>
              <a:t>More than 60,000 workers per day are harassed or are the victims of workplace violence.</a:t>
            </a:r>
          </a:p>
          <a:p>
            <a:pPr marL="171450" indent="-171450"/>
            <a:r>
              <a:rPr lang="en-CA" sz="2800" dirty="0"/>
              <a:t>On a daily basis 43,800 employees are harassed; 16,400 threatened, and 723 workers are attacked.</a:t>
            </a:r>
          </a:p>
          <a:p>
            <a:endParaRPr lang="en-CA" dirty="0"/>
          </a:p>
        </p:txBody>
      </p:sp>
    </p:spTree>
    <p:extLst>
      <p:ext uri="{BB962C8B-B14F-4D97-AF65-F5344CB8AC3E}">
        <p14:creationId xmlns:p14="http://schemas.microsoft.com/office/powerpoint/2010/main" val="142923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overview </a:t>
            </a:r>
            <a:endParaRPr lang="en-CA" dirty="0"/>
          </a:p>
        </p:txBody>
      </p:sp>
      <p:sp>
        <p:nvSpPr>
          <p:cNvPr id="3" name="Content Placeholder 2"/>
          <p:cNvSpPr>
            <a:spLocks noGrp="1"/>
          </p:cNvSpPr>
          <p:nvPr>
            <p:ph sz="quarter" idx="11"/>
          </p:nvPr>
        </p:nvSpPr>
        <p:spPr>
          <a:xfrm>
            <a:off x="838201" y="1254369"/>
            <a:ext cx="8638308" cy="4533367"/>
          </a:xfrm>
        </p:spPr>
        <p:txBody>
          <a:bodyPr/>
          <a:lstStyle/>
          <a:p>
            <a:r>
              <a:rPr lang="en-US" sz="2000" dirty="0"/>
              <a:t>Mental and physical demands of the job</a:t>
            </a:r>
          </a:p>
          <a:p>
            <a:r>
              <a:rPr lang="en-US" sz="2000" dirty="0"/>
              <a:t>Understanding workplace hazards</a:t>
            </a:r>
          </a:p>
          <a:p>
            <a:r>
              <a:rPr lang="en-US" sz="2000" dirty="0"/>
              <a:t>Maintaining health and wellness</a:t>
            </a:r>
          </a:p>
          <a:p>
            <a:r>
              <a:rPr lang="en-US" sz="2000" dirty="0"/>
              <a:t>Your rights and obligations for a safe and healthy workplace</a:t>
            </a:r>
          </a:p>
          <a:p>
            <a:endParaRPr lang="en-CA" sz="2000" dirty="0"/>
          </a:p>
        </p:txBody>
      </p:sp>
      <p:sp>
        <p:nvSpPr>
          <p:cNvPr id="4" name="Slide Number Placeholder 3"/>
          <p:cNvSpPr>
            <a:spLocks noGrp="1"/>
          </p:cNvSpPr>
          <p:nvPr>
            <p:ph type="sldNum" sz="quarter" idx="12"/>
          </p:nvPr>
        </p:nvSpPr>
        <p:spPr/>
        <p:txBody>
          <a:bodyPr/>
          <a:lstStyle/>
          <a:p>
            <a:fld id="{0FF33D2E-B4E6-4FF6-99DC-91C411C64D6C}" type="slidenum">
              <a:rPr lang="en-CA" smtClean="0"/>
              <a:t>2</a:t>
            </a:fld>
            <a:endParaRPr lang="en-CA" dirty="0"/>
          </a:p>
        </p:txBody>
      </p:sp>
    </p:spTree>
    <p:extLst>
      <p:ext uri="{BB962C8B-B14F-4D97-AF65-F5344CB8AC3E}">
        <p14:creationId xmlns:p14="http://schemas.microsoft.com/office/powerpoint/2010/main" val="1488120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rage </a:t>
            </a:r>
            <a:endParaRPr lang="en-CA" dirty="0"/>
          </a:p>
        </p:txBody>
      </p:sp>
      <p:sp>
        <p:nvSpPr>
          <p:cNvPr id="3" name="Content Placeholder 2"/>
          <p:cNvSpPr>
            <a:spLocks noGrp="1"/>
          </p:cNvSpPr>
          <p:nvPr>
            <p:ph sz="quarter" idx="11"/>
          </p:nvPr>
        </p:nvSpPr>
        <p:spPr>
          <a:xfrm>
            <a:off x="838201" y="1254370"/>
            <a:ext cx="10515600" cy="3691704"/>
          </a:xfrm>
        </p:spPr>
        <p:txBody>
          <a:bodyPr/>
          <a:lstStyle/>
          <a:p>
            <a:pPr marL="0" indent="0">
              <a:buNone/>
            </a:pPr>
            <a:r>
              <a:rPr lang="en-US" sz="2000" dirty="0"/>
              <a:t>Small group discussion</a:t>
            </a:r>
          </a:p>
          <a:p>
            <a:endParaRPr lang="en-US" sz="2000" dirty="0"/>
          </a:p>
          <a:p>
            <a:r>
              <a:rPr lang="en-US" sz="2000" dirty="0"/>
              <a:t>Part 1 - Has anyone been a victim of road rage? In groups briefly share your story. What did you do? How did it make you feel? </a:t>
            </a:r>
          </a:p>
          <a:p>
            <a:endParaRPr lang="en-US" sz="2000" dirty="0"/>
          </a:p>
          <a:p>
            <a:endParaRPr lang="en-US" sz="2000" dirty="0"/>
          </a:p>
          <a:p>
            <a:r>
              <a:rPr lang="en-US" sz="2000" dirty="0"/>
              <a:t>Part 2 - In your group read and discuss the information on road rage in your student guide.</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20</a:t>
            </a:fld>
            <a:endParaRPr lang="en-CA" dirty="0"/>
          </a:p>
        </p:txBody>
      </p:sp>
    </p:spTree>
    <p:extLst>
      <p:ext uri="{BB962C8B-B14F-4D97-AF65-F5344CB8AC3E}">
        <p14:creationId xmlns:p14="http://schemas.microsoft.com/office/powerpoint/2010/main" val="2212807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Aggression management</a:t>
            </a:r>
            <a:endParaRPr lang="en-CA" dirty="0"/>
          </a:p>
        </p:txBody>
      </p:sp>
      <p:sp>
        <p:nvSpPr>
          <p:cNvPr id="3" name="Content Placeholder 2"/>
          <p:cNvSpPr>
            <a:spLocks noGrp="1"/>
          </p:cNvSpPr>
          <p:nvPr>
            <p:ph sz="quarter" idx="11"/>
          </p:nvPr>
        </p:nvSpPr>
        <p:spPr>
          <a:xfrm>
            <a:off x="5205984" y="1486350"/>
            <a:ext cx="6864097" cy="4759569"/>
          </a:xfrm>
        </p:spPr>
        <p:txBody>
          <a:bodyPr/>
          <a:lstStyle/>
          <a:p>
            <a:pPr marL="0" indent="0">
              <a:buNone/>
            </a:pPr>
            <a:r>
              <a:rPr lang="en-US" sz="2000" b="1" dirty="0"/>
              <a:t>STOP</a:t>
            </a:r>
            <a:r>
              <a:rPr lang="en-US" sz="2000" dirty="0"/>
              <a:t> – Stop and think before you </a:t>
            </a:r>
            <a:r>
              <a:rPr lang="en-US" sz="2000" dirty="0" smtClean="0"/>
              <a:t>act.</a:t>
            </a:r>
            <a:endParaRPr lang="en-US" sz="2000" dirty="0"/>
          </a:p>
          <a:p>
            <a:pPr marL="0" indent="0">
              <a:buNone/>
            </a:pPr>
            <a:endParaRPr lang="en-US" sz="2000" dirty="0"/>
          </a:p>
          <a:p>
            <a:pPr marL="0" indent="0">
              <a:buNone/>
            </a:pPr>
            <a:r>
              <a:rPr lang="en-US" sz="2000" b="1" dirty="0"/>
              <a:t>DROP</a:t>
            </a:r>
            <a:r>
              <a:rPr lang="en-US" sz="2000" dirty="0"/>
              <a:t> – Reduce the intensity of your </a:t>
            </a:r>
            <a:r>
              <a:rPr lang="en-US" sz="2000" dirty="0" smtClean="0"/>
              <a:t>emotions.</a:t>
            </a:r>
            <a:r>
              <a:rPr lang="en-US" sz="2000" dirty="0"/>
              <a:t/>
            </a:r>
            <a:br>
              <a:rPr lang="en-US" sz="2000" dirty="0"/>
            </a:br>
            <a:endParaRPr lang="en-US" sz="2000" dirty="0"/>
          </a:p>
          <a:p>
            <a:pPr marL="0" indent="0">
              <a:buNone/>
            </a:pPr>
            <a:r>
              <a:rPr lang="en-US" sz="2000" b="1" dirty="0"/>
              <a:t>PROCESS</a:t>
            </a:r>
            <a:r>
              <a:rPr lang="en-US" sz="2000" dirty="0"/>
              <a:t> – Think about </a:t>
            </a:r>
            <a:r>
              <a:rPr lang="en-US" sz="2000" dirty="0" smtClean="0"/>
              <a:t>it. </a:t>
            </a:r>
            <a:endParaRPr lang="en-US" sz="2000" dirty="0"/>
          </a:p>
          <a:p>
            <a:endParaRPr lang="en-CA" sz="2000" dirty="0"/>
          </a:p>
        </p:txBody>
      </p:sp>
      <p:sp>
        <p:nvSpPr>
          <p:cNvPr id="4" name="Slide Number Placeholder 3"/>
          <p:cNvSpPr>
            <a:spLocks noGrp="1"/>
          </p:cNvSpPr>
          <p:nvPr>
            <p:ph type="sldNum" sz="quarter" idx="12"/>
          </p:nvPr>
        </p:nvSpPr>
        <p:spPr/>
        <p:txBody>
          <a:bodyPr/>
          <a:lstStyle/>
          <a:p>
            <a:fld id="{0FF33D2E-B4E6-4FF6-99DC-91C411C64D6C}" type="slidenum">
              <a:rPr lang="en-CA" smtClean="0"/>
              <a:t>21</a:t>
            </a:fld>
            <a:endParaRPr lang="en-CA" dirty="0"/>
          </a:p>
        </p:txBody>
      </p:sp>
      <p:graphicFrame>
        <p:nvGraphicFramePr>
          <p:cNvPr id="5" name="Diagram 4"/>
          <p:cNvGraphicFramePr/>
          <p:nvPr>
            <p:extLst>
              <p:ext uri="{D42A27DB-BD31-4B8C-83A1-F6EECF244321}">
                <p14:modId xmlns:p14="http://schemas.microsoft.com/office/powerpoint/2010/main" val="1766182373"/>
              </p:ext>
            </p:extLst>
          </p:nvPr>
        </p:nvGraphicFramePr>
        <p:xfrm>
          <a:off x="-85344" y="1213832"/>
          <a:ext cx="6364224" cy="5032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175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and wellness challenges</a:t>
            </a:r>
            <a:endParaRPr lang="en-CA" dirty="0"/>
          </a:p>
        </p:txBody>
      </p:sp>
      <p:sp>
        <p:nvSpPr>
          <p:cNvPr id="3" name="Content Placeholder 2"/>
          <p:cNvSpPr>
            <a:spLocks noGrp="1"/>
          </p:cNvSpPr>
          <p:nvPr>
            <p:ph sz="quarter" idx="11"/>
          </p:nvPr>
        </p:nvSpPr>
        <p:spPr>
          <a:xfrm>
            <a:off x="561109" y="1470212"/>
            <a:ext cx="10879282" cy="4904462"/>
          </a:xfrm>
        </p:spPr>
        <p:txBody>
          <a:bodyPr/>
          <a:lstStyle/>
          <a:p>
            <a:pPr marL="0" indent="0">
              <a:buNone/>
            </a:pPr>
            <a:r>
              <a:rPr lang="en-US" sz="2000" dirty="0"/>
              <a:t>A recent survey of 3,500 human resources, recruiting, security, and management professionals found that “health issues” is a major reason truck drivers leave the industry. </a:t>
            </a:r>
            <a:endParaRPr lang="en-US" sz="2000" dirty="0" smtClean="0"/>
          </a:p>
          <a:p>
            <a:pPr marL="0" indent="0">
              <a:buNone/>
            </a:pPr>
            <a:r>
              <a:rPr lang="en-US" sz="2000" dirty="0" smtClean="0"/>
              <a:t>(</a:t>
            </a:r>
            <a:r>
              <a:rPr lang="en-US" sz="2000" dirty="0"/>
              <a:t>source: Canadian Trucking Alliance</a:t>
            </a:r>
            <a:r>
              <a:rPr lang="en-US" sz="2000" dirty="0" smtClean="0"/>
              <a:t>)</a:t>
            </a:r>
            <a:endParaRPr lang="en-US" sz="2000" dirty="0"/>
          </a:p>
          <a:p>
            <a:pPr marL="0" indent="0">
              <a:buNone/>
            </a:pPr>
            <a:endParaRPr lang="en-CA" sz="2000" dirty="0"/>
          </a:p>
        </p:txBody>
      </p:sp>
      <p:sp>
        <p:nvSpPr>
          <p:cNvPr id="4" name="Slide Number Placeholder 3"/>
          <p:cNvSpPr>
            <a:spLocks noGrp="1"/>
          </p:cNvSpPr>
          <p:nvPr>
            <p:ph type="sldNum" sz="quarter" idx="12"/>
          </p:nvPr>
        </p:nvSpPr>
        <p:spPr/>
        <p:txBody>
          <a:bodyPr/>
          <a:lstStyle/>
          <a:p>
            <a:fld id="{0FF33D2E-B4E6-4FF6-99DC-91C411C64D6C}" type="slidenum">
              <a:rPr lang="en-CA" smtClean="0"/>
              <a:t>3</a:t>
            </a:fld>
            <a:endParaRPr lang="en-CA" dirty="0"/>
          </a:p>
        </p:txBody>
      </p:sp>
    </p:spTree>
    <p:extLst>
      <p:ext uri="{BB962C8B-B14F-4D97-AF65-F5344CB8AC3E}">
        <p14:creationId xmlns:p14="http://schemas.microsoft.com/office/powerpoint/2010/main" val="256242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9630"/>
            <a:ext cx="10744200" cy="466437"/>
          </a:xfrm>
        </p:spPr>
        <p:txBody>
          <a:bodyPr/>
          <a:lstStyle/>
          <a:p>
            <a:r>
              <a:rPr lang="en-US" dirty="0" smtClean="0"/>
              <a:t>Causes of workers compensation claims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4</a:t>
            </a:fld>
            <a:endParaRPr lang="en-CA" dirty="0"/>
          </a:p>
        </p:txBody>
      </p:sp>
      <p:graphicFrame>
        <p:nvGraphicFramePr>
          <p:cNvPr id="6" name="Content Placeholder 4"/>
          <p:cNvGraphicFramePr>
            <a:graphicFrameLocks noGrp="1"/>
          </p:cNvGraphicFramePr>
          <p:nvPr>
            <p:ph sz="quarter" idx="11"/>
            <p:extLst>
              <p:ext uri="{D42A27DB-BD31-4B8C-83A1-F6EECF244321}">
                <p14:modId xmlns:p14="http://schemas.microsoft.com/office/powerpoint/2010/main" val="3914830916"/>
              </p:ext>
            </p:extLst>
          </p:nvPr>
        </p:nvGraphicFramePr>
        <p:xfrm>
          <a:off x="498765" y="997531"/>
          <a:ext cx="11118270" cy="5054290"/>
        </p:xfrm>
        <a:graphic>
          <a:graphicData uri="http://schemas.openxmlformats.org/drawingml/2006/table">
            <a:tbl>
              <a:tblPr firstRow="1" bandRow="1">
                <a:tableStyleId>{5C22544A-7EE6-4342-B048-85BDC9FD1C3A}</a:tableStyleId>
              </a:tblPr>
              <a:tblGrid>
                <a:gridCol w="1094003">
                  <a:extLst>
                    <a:ext uri="{9D8B030D-6E8A-4147-A177-3AD203B41FA5}">
                      <a16:colId xmlns:a16="http://schemas.microsoft.com/office/drawing/2014/main" val="1755408653"/>
                    </a:ext>
                  </a:extLst>
                </a:gridCol>
                <a:gridCol w="8409480">
                  <a:extLst>
                    <a:ext uri="{9D8B030D-6E8A-4147-A177-3AD203B41FA5}">
                      <a16:colId xmlns:a16="http://schemas.microsoft.com/office/drawing/2014/main" val="3143762944"/>
                    </a:ext>
                  </a:extLst>
                </a:gridCol>
                <a:gridCol w="1614787">
                  <a:extLst>
                    <a:ext uri="{9D8B030D-6E8A-4147-A177-3AD203B41FA5}">
                      <a16:colId xmlns:a16="http://schemas.microsoft.com/office/drawing/2014/main" val="209941410"/>
                    </a:ext>
                  </a:extLst>
                </a:gridCol>
              </a:tblGrid>
              <a:tr h="723106">
                <a:tc gridSpan="3">
                  <a:txBody>
                    <a:bodyPr/>
                    <a:lstStyle/>
                    <a:p>
                      <a:pPr algn="ctr"/>
                      <a:r>
                        <a:rPr lang="en-US" sz="1800" dirty="0" smtClean="0"/>
                        <a:t>Top 10 causes of incidents for drivers in general trucking by number of claims (2012-2016) </a:t>
                      </a:r>
                      <a:endParaRPr lang="en-CA" sz="1800" dirty="0"/>
                    </a:p>
                  </a:txBody>
                  <a:tcPr/>
                </a:tc>
                <a:tc hMerge="1">
                  <a:txBody>
                    <a:bodyPr/>
                    <a:lstStyle/>
                    <a:p>
                      <a:endParaRPr lang="en-CA" dirty="0"/>
                    </a:p>
                  </a:txBody>
                  <a:tcPr/>
                </a:tc>
                <a:tc hMerge="1">
                  <a:txBody>
                    <a:bodyPr/>
                    <a:lstStyle/>
                    <a:p>
                      <a:endParaRPr lang="en-CA" dirty="0"/>
                    </a:p>
                  </a:txBody>
                  <a:tcPr/>
                </a:tc>
                <a:extLst>
                  <a:ext uri="{0D108BD9-81ED-4DB2-BD59-A6C34878D82A}">
                    <a16:rowId xmlns:a16="http://schemas.microsoft.com/office/drawing/2014/main" val="1535140704"/>
                  </a:ext>
                </a:extLst>
              </a:tr>
              <a:tr h="393744">
                <a:tc>
                  <a:txBody>
                    <a:bodyPr/>
                    <a:lstStyle/>
                    <a:p>
                      <a:r>
                        <a:rPr lang="en-US" b="1" dirty="0" smtClean="0"/>
                        <a:t>Rank</a:t>
                      </a:r>
                      <a:endParaRPr lang="en-CA" b="1" dirty="0"/>
                    </a:p>
                  </a:txBody>
                  <a:tcPr>
                    <a:solidFill>
                      <a:srgbClr val="00B0F0"/>
                    </a:solidFill>
                  </a:tcPr>
                </a:tc>
                <a:tc>
                  <a:txBody>
                    <a:bodyPr/>
                    <a:lstStyle/>
                    <a:p>
                      <a:r>
                        <a:rPr lang="en-US" b="1" dirty="0" smtClean="0"/>
                        <a:t>Cause </a:t>
                      </a:r>
                      <a:endParaRPr lang="en-CA" b="1" dirty="0"/>
                    </a:p>
                  </a:txBody>
                  <a:tcPr>
                    <a:solidFill>
                      <a:srgbClr val="00B0F0"/>
                    </a:solidFill>
                  </a:tcPr>
                </a:tc>
                <a:tc>
                  <a:txBody>
                    <a:bodyPr/>
                    <a:lstStyle/>
                    <a:p>
                      <a:r>
                        <a:rPr lang="en-US" b="1" dirty="0" smtClean="0"/>
                        <a:t>Claims</a:t>
                      </a:r>
                      <a:endParaRPr lang="en-CA" b="1" dirty="0"/>
                    </a:p>
                  </a:txBody>
                  <a:tcPr>
                    <a:solidFill>
                      <a:srgbClr val="00B0F0"/>
                    </a:solidFill>
                  </a:tcPr>
                </a:tc>
                <a:extLst>
                  <a:ext uri="{0D108BD9-81ED-4DB2-BD59-A6C34878D82A}">
                    <a16:rowId xmlns:a16="http://schemas.microsoft.com/office/drawing/2014/main" val="2074680208"/>
                  </a:ext>
                </a:extLst>
              </a:tr>
              <a:tr h="393744">
                <a:tc>
                  <a:txBody>
                    <a:bodyPr/>
                    <a:lstStyle/>
                    <a:p>
                      <a:r>
                        <a:rPr lang="en-US" dirty="0" smtClean="0"/>
                        <a:t>1</a:t>
                      </a:r>
                      <a:endParaRPr lang="en-CA" dirty="0"/>
                    </a:p>
                  </a:txBody>
                  <a:tcPr/>
                </a:tc>
                <a:tc>
                  <a:txBody>
                    <a:bodyPr/>
                    <a:lstStyle/>
                    <a:p>
                      <a:r>
                        <a:rPr lang="en-US" dirty="0" smtClean="0"/>
                        <a:t>Overexertion </a:t>
                      </a:r>
                      <a:endParaRPr lang="en-CA" dirty="0"/>
                    </a:p>
                  </a:txBody>
                  <a:tcPr/>
                </a:tc>
                <a:tc>
                  <a:txBody>
                    <a:bodyPr/>
                    <a:lstStyle/>
                    <a:p>
                      <a:r>
                        <a:rPr lang="en-US" dirty="0" smtClean="0"/>
                        <a:t>1153</a:t>
                      </a:r>
                      <a:endParaRPr lang="en-CA" dirty="0"/>
                    </a:p>
                  </a:txBody>
                  <a:tcPr/>
                </a:tc>
                <a:extLst>
                  <a:ext uri="{0D108BD9-81ED-4DB2-BD59-A6C34878D82A}">
                    <a16:rowId xmlns:a16="http://schemas.microsoft.com/office/drawing/2014/main" val="325848940"/>
                  </a:ext>
                </a:extLst>
              </a:tr>
              <a:tr h="393744">
                <a:tc>
                  <a:txBody>
                    <a:bodyPr/>
                    <a:lstStyle/>
                    <a:p>
                      <a:r>
                        <a:rPr lang="en-US" dirty="0" smtClean="0"/>
                        <a:t>2</a:t>
                      </a:r>
                      <a:endParaRPr lang="en-CA" dirty="0"/>
                    </a:p>
                  </a:txBody>
                  <a:tcPr/>
                </a:tc>
                <a:tc>
                  <a:txBody>
                    <a:bodyPr/>
                    <a:lstStyle/>
                    <a:p>
                      <a:r>
                        <a:rPr lang="en-US" dirty="0" smtClean="0"/>
                        <a:t>Motor vehicle</a:t>
                      </a:r>
                      <a:r>
                        <a:rPr lang="en-US" baseline="0" dirty="0" smtClean="0"/>
                        <a:t> incident</a:t>
                      </a:r>
                      <a:endParaRPr lang="en-CA" dirty="0"/>
                    </a:p>
                  </a:txBody>
                  <a:tcPr/>
                </a:tc>
                <a:tc>
                  <a:txBody>
                    <a:bodyPr/>
                    <a:lstStyle/>
                    <a:p>
                      <a:r>
                        <a:rPr lang="en-US" dirty="0" smtClean="0"/>
                        <a:t>972</a:t>
                      </a:r>
                      <a:endParaRPr lang="en-CA" dirty="0"/>
                    </a:p>
                  </a:txBody>
                  <a:tcPr/>
                </a:tc>
                <a:extLst>
                  <a:ext uri="{0D108BD9-81ED-4DB2-BD59-A6C34878D82A}">
                    <a16:rowId xmlns:a16="http://schemas.microsoft.com/office/drawing/2014/main" val="653084777"/>
                  </a:ext>
                </a:extLst>
              </a:tr>
              <a:tr h="393744">
                <a:tc>
                  <a:txBody>
                    <a:bodyPr/>
                    <a:lstStyle/>
                    <a:p>
                      <a:r>
                        <a:rPr lang="en-US" dirty="0" smtClean="0"/>
                        <a:t>3</a:t>
                      </a:r>
                      <a:endParaRPr lang="en-CA" dirty="0"/>
                    </a:p>
                  </a:txBody>
                  <a:tcPr/>
                </a:tc>
                <a:tc>
                  <a:txBody>
                    <a:bodyPr/>
                    <a:lstStyle/>
                    <a:p>
                      <a:r>
                        <a:rPr lang="en-US" dirty="0" smtClean="0"/>
                        <a:t>Fall from elevation</a:t>
                      </a:r>
                      <a:endParaRPr lang="en-CA" dirty="0"/>
                    </a:p>
                  </a:txBody>
                  <a:tcPr/>
                </a:tc>
                <a:tc>
                  <a:txBody>
                    <a:bodyPr/>
                    <a:lstStyle/>
                    <a:p>
                      <a:r>
                        <a:rPr lang="en-US" dirty="0" smtClean="0"/>
                        <a:t>862</a:t>
                      </a:r>
                      <a:endParaRPr lang="en-CA" dirty="0"/>
                    </a:p>
                  </a:txBody>
                  <a:tcPr/>
                </a:tc>
                <a:extLst>
                  <a:ext uri="{0D108BD9-81ED-4DB2-BD59-A6C34878D82A}">
                    <a16:rowId xmlns:a16="http://schemas.microsoft.com/office/drawing/2014/main" val="1985781794"/>
                  </a:ext>
                </a:extLst>
              </a:tr>
              <a:tr h="393744">
                <a:tc>
                  <a:txBody>
                    <a:bodyPr/>
                    <a:lstStyle/>
                    <a:p>
                      <a:r>
                        <a:rPr lang="en-US" dirty="0" smtClean="0"/>
                        <a:t>4</a:t>
                      </a:r>
                      <a:endParaRPr lang="en-CA" dirty="0"/>
                    </a:p>
                  </a:txBody>
                  <a:tcPr/>
                </a:tc>
                <a:tc>
                  <a:txBody>
                    <a:bodyPr/>
                    <a:lstStyle/>
                    <a:p>
                      <a:r>
                        <a:rPr lang="en-US" dirty="0" smtClean="0"/>
                        <a:t>Slips &amp; trips (fall on same level)</a:t>
                      </a:r>
                      <a:endParaRPr lang="en-CA" dirty="0"/>
                    </a:p>
                  </a:txBody>
                  <a:tcPr/>
                </a:tc>
                <a:tc>
                  <a:txBody>
                    <a:bodyPr/>
                    <a:lstStyle/>
                    <a:p>
                      <a:r>
                        <a:rPr lang="en-US" dirty="0" smtClean="0"/>
                        <a:t>562</a:t>
                      </a:r>
                      <a:endParaRPr lang="en-CA" dirty="0"/>
                    </a:p>
                  </a:txBody>
                  <a:tcPr/>
                </a:tc>
                <a:extLst>
                  <a:ext uri="{0D108BD9-81ED-4DB2-BD59-A6C34878D82A}">
                    <a16:rowId xmlns:a16="http://schemas.microsoft.com/office/drawing/2014/main" val="1265633733"/>
                  </a:ext>
                </a:extLst>
              </a:tr>
              <a:tr h="393744">
                <a:tc>
                  <a:txBody>
                    <a:bodyPr/>
                    <a:lstStyle/>
                    <a:p>
                      <a:r>
                        <a:rPr lang="en-US" dirty="0" smtClean="0"/>
                        <a:t>5</a:t>
                      </a:r>
                      <a:endParaRPr lang="en-CA" dirty="0"/>
                    </a:p>
                  </a:txBody>
                  <a:tcPr/>
                </a:tc>
                <a:tc>
                  <a:txBody>
                    <a:bodyPr/>
                    <a:lstStyle/>
                    <a:p>
                      <a:r>
                        <a:rPr lang="en-US" dirty="0" smtClean="0"/>
                        <a:t>Struck by</a:t>
                      </a:r>
                      <a:endParaRPr lang="en-CA" dirty="0"/>
                    </a:p>
                  </a:txBody>
                  <a:tcPr/>
                </a:tc>
                <a:tc>
                  <a:txBody>
                    <a:bodyPr/>
                    <a:lstStyle/>
                    <a:p>
                      <a:r>
                        <a:rPr lang="en-US" dirty="0" smtClean="0"/>
                        <a:t>411</a:t>
                      </a:r>
                      <a:endParaRPr lang="en-CA" dirty="0"/>
                    </a:p>
                  </a:txBody>
                  <a:tcPr/>
                </a:tc>
                <a:extLst>
                  <a:ext uri="{0D108BD9-81ED-4DB2-BD59-A6C34878D82A}">
                    <a16:rowId xmlns:a16="http://schemas.microsoft.com/office/drawing/2014/main" val="1696547137"/>
                  </a:ext>
                </a:extLst>
              </a:tr>
              <a:tr h="393744">
                <a:tc>
                  <a:txBody>
                    <a:bodyPr/>
                    <a:lstStyle/>
                    <a:p>
                      <a:r>
                        <a:rPr lang="en-US" dirty="0" smtClean="0"/>
                        <a:t>6</a:t>
                      </a:r>
                      <a:endParaRPr lang="en-CA" dirty="0"/>
                    </a:p>
                  </a:txBody>
                  <a:tcPr/>
                </a:tc>
                <a:tc>
                  <a:txBody>
                    <a:bodyPr/>
                    <a:lstStyle/>
                    <a:p>
                      <a:r>
                        <a:rPr lang="en-US" dirty="0" smtClean="0"/>
                        <a:t>Other bodily motion</a:t>
                      </a:r>
                      <a:endParaRPr lang="en-CA" dirty="0"/>
                    </a:p>
                  </a:txBody>
                  <a:tcPr/>
                </a:tc>
                <a:tc>
                  <a:txBody>
                    <a:bodyPr/>
                    <a:lstStyle/>
                    <a:p>
                      <a:r>
                        <a:rPr lang="en-US" dirty="0" smtClean="0"/>
                        <a:t>134</a:t>
                      </a:r>
                      <a:endParaRPr lang="en-CA" dirty="0"/>
                    </a:p>
                  </a:txBody>
                  <a:tcPr/>
                </a:tc>
                <a:extLst>
                  <a:ext uri="{0D108BD9-81ED-4DB2-BD59-A6C34878D82A}">
                    <a16:rowId xmlns:a16="http://schemas.microsoft.com/office/drawing/2014/main" val="3726653050"/>
                  </a:ext>
                </a:extLst>
              </a:tr>
              <a:tr h="393744">
                <a:tc>
                  <a:txBody>
                    <a:bodyPr/>
                    <a:lstStyle/>
                    <a:p>
                      <a:r>
                        <a:rPr lang="en-US" dirty="0" smtClean="0"/>
                        <a:t>7</a:t>
                      </a:r>
                      <a:endParaRPr lang="en-CA" dirty="0"/>
                    </a:p>
                  </a:txBody>
                  <a:tcPr/>
                </a:tc>
                <a:tc>
                  <a:txBody>
                    <a:bodyPr/>
                    <a:lstStyle/>
                    <a:p>
                      <a:r>
                        <a:rPr lang="en-US" dirty="0" smtClean="0"/>
                        <a:t>Struck against</a:t>
                      </a:r>
                      <a:endParaRPr lang="en-CA" dirty="0"/>
                    </a:p>
                  </a:txBody>
                  <a:tcPr/>
                </a:tc>
                <a:tc>
                  <a:txBody>
                    <a:bodyPr/>
                    <a:lstStyle/>
                    <a:p>
                      <a:r>
                        <a:rPr lang="en-US" dirty="0" smtClean="0"/>
                        <a:t>127</a:t>
                      </a:r>
                      <a:endParaRPr lang="en-CA" dirty="0"/>
                    </a:p>
                  </a:txBody>
                  <a:tcPr/>
                </a:tc>
                <a:extLst>
                  <a:ext uri="{0D108BD9-81ED-4DB2-BD59-A6C34878D82A}">
                    <a16:rowId xmlns:a16="http://schemas.microsoft.com/office/drawing/2014/main" val="695610338"/>
                  </a:ext>
                </a:extLst>
              </a:tr>
              <a:tr h="393744">
                <a:tc>
                  <a:txBody>
                    <a:bodyPr/>
                    <a:lstStyle/>
                    <a:p>
                      <a:r>
                        <a:rPr lang="en-US" dirty="0" smtClean="0"/>
                        <a:t>8</a:t>
                      </a:r>
                      <a:endParaRPr lang="en-CA" dirty="0"/>
                    </a:p>
                  </a:txBody>
                  <a:tcPr/>
                </a:tc>
                <a:tc>
                  <a:txBody>
                    <a:bodyPr/>
                    <a:lstStyle/>
                    <a:p>
                      <a:r>
                        <a:rPr lang="en-US" dirty="0" smtClean="0"/>
                        <a:t>Involuntary motion</a:t>
                      </a:r>
                      <a:endParaRPr lang="en-CA" dirty="0"/>
                    </a:p>
                  </a:txBody>
                  <a:tcPr/>
                </a:tc>
                <a:tc>
                  <a:txBody>
                    <a:bodyPr/>
                    <a:lstStyle/>
                    <a:p>
                      <a:r>
                        <a:rPr lang="en-US" dirty="0" smtClean="0"/>
                        <a:t>110</a:t>
                      </a:r>
                      <a:endParaRPr lang="en-CA" dirty="0"/>
                    </a:p>
                  </a:txBody>
                  <a:tcPr/>
                </a:tc>
                <a:extLst>
                  <a:ext uri="{0D108BD9-81ED-4DB2-BD59-A6C34878D82A}">
                    <a16:rowId xmlns:a16="http://schemas.microsoft.com/office/drawing/2014/main" val="1848059185"/>
                  </a:ext>
                </a:extLst>
              </a:tr>
              <a:tr h="393744">
                <a:tc>
                  <a:txBody>
                    <a:bodyPr/>
                    <a:lstStyle/>
                    <a:p>
                      <a:r>
                        <a:rPr lang="en-US" dirty="0" smtClean="0"/>
                        <a:t>9</a:t>
                      </a:r>
                      <a:endParaRPr lang="en-CA" dirty="0"/>
                    </a:p>
                  </a:txBody>
                  <a:tcPr/>
                </a:tc>
                <a:tc>
                  <a:txBody>
                    <a:bodyPr/>
                    <a:lstStyle/>
                    <a:p>
                      <a:r>
                        <a:rPr lang="en-US" dirty="0" smtClean="0"/>
                        <a:t>Caught in</a:t>
                      </a:r>
                      <a:endParaRPr lang="en-CA" dirty="0"/>
                    </a:p>
                  </a:txBody>
                  <a:tcPr/>
                </a:tc>
                <a:tc>
                  <a:txBody>
                    <a:bodyPr/>
                    <a:lstStyle/>
                    <a:p>
                      <a:r>
                        <a:rPr lang="en-US" dirty="0" smtClean="0"/>
                        <a:t>109</a:t>
                      </a:r>
                      <a:endParaRPr lang="en-CA" dirty="0"/>
                    </a:p>
                  </a:txBody>
                  <a:tcPr/>
                </a:tc>
                <a:extLst>
                  <a:ext uri="{0D108BD9-81ED-4DB2-BD59-A6C34878D82A}">
                    <a16:rowId xmlns:a16="http://schemas.microsoft.com/office/drawing/2014/main" val="3447303706"/>
                  </a:ext>
                </a:extLst>
              </a:tr>
              <a:tr h="393744">
                <a:tc>
                  <a:txBody>
                    <a:bodyPr/>
                    <a:lstStyle/>
                    <a:p>
                      <a:r>
                        <a:rPr lang="en-US" dirty="0" smtClean="0"/>
                        <a:t>10</a:t>
                      </a:r>
                      <a:endParaRPr lang="en-CA" dirty="0"/>
                    </a:p>
                  </a:txBody>
                  <a:tcPr/>
                </a:tc>
                <a:tc>
                  <a:txBody>
                    <a:bodyPr/>
                    <a:lstStyle/>
                    <a:p>
                      <a:r>
                        <a:rPr lang="en-US" dirty="0" smtClean="0"/>
                        <a:t>Exposure to noise</a:t>
                      </a:r>
                      <a:endParaRPr lang="en-CA" dirty="0"/>
                    </a:p>
                  </a:txBody>
                  <a:tcPr/>
                </a:tc>
                <a:tc>
                  <a:txBody>
                    <a:bodyPr/>
                    <a:lstStyle/>
                    <a:p>
                      <a:r>
                        <a:rPr lang="en-US" dirty="0" smtClean="0"/>
                        <a:t>47</a:t>
                      </a:r>
                      <a:endParaRPr lang="en-CA" dirty="0"/>
                    </a:p>
                  </a:txBody>
                  <a:tcPr/>
                </a:tc>
                <a:extLst>
                  <a:ext uri="{0D108BD9-81ED-4DB2-BD59-A6C34878D82A}">
                    <a16:rowId xmlns:a16="http://schemas.microsoft.com/office/drawing/2014/main" val="3790745674"/>
                  </a:ext>
                </a:extLst>
              </a:tr>
            </a:tbl>
          </a:graphicData>
        </a:graphic>
      </p:graphicFrame>
    </p:spTree>
    <p:extLst>
      <p:ext uri="{BB962C8B-B14F-4D97-AF65-F5344CB8AC3E}">
        <p14:creationId xmlns:p14="http://schemas.microsoft.com/office/powerpoint/2010/main" val="1716263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aspects of the job</a:t>
            </a:r>
            <a:endParaRPr lang="en-CA" dirty="0"/>
          </a:p>
        </p:txBody>
      </p:sp>
      <p:sp>
        <p:nvSpPr>
          <p:cNvPr id="3" name="Content Placeholder 2"/>
          <p:cNvSpPr>
            <a:spLocks noGrp="1"/>
          </p:cNvSpPr>
          <p:nvPr>
            <p:ph sz="quarter" idx="11"/>
          </p:nvPr>
        </p:nvSpPr>
        <p:spPr>
          <a:xfrm>
            <a:off x="613065" y="1413164"/>
            <a:ext cx="9777844" cy="4062845"/>
          </a:xfrm>
        </p:spPr>
        <p:txBody>
          <a:bodyPr/>
          <a:lstStyle/>
          <a:p>
            <a:r>
              <a:rPr lang="en-US" sz="2000" dirty="0"/>
              <a:t>Pushing and pulling – up/down and two handed</a:t>
            </a:r>
          </a:p>
          <a:p>
            <a:r>
              <a:rPr lang="en-US" sz="2000" dirty="0"/>
              <a:t>Lifting and lowering - up to 24 kg (53 lb.)</a:t>
            </a:r>
          </a:p>
          <a:p>
            <a:r>
              <a:rPr lang="en-US" sz="2000" dirty="0"/>
              <a:t>Carrying - up to 24 kg (53 lb.) for 1.5 – 6 </a:t>
            </a:r>
            <a:r>
              <a:rPr lang="en-US" sz="2000" dirty="0" err="1"/>
              <a:t>metres</a:t>
            </a:r>
            <a:r>
              <a:rPr lang="en-US" sz="2000" dirty="0"/>
              <a:t> (5 - 20 ft.)</a:t>
            </a:r>
          </a:p>
          <a:p>
            <a:r>
              <a:rPr lang="en-US" sz="2000" dirty="0"/>
              <a:t>Walking, climbing, crouching, neck movements, reaching, elbow and wrist movements</a:t>
            </a:r>
          </a:p>
        </p:txBody>
      </p:sp>
      <p:sp>
        <p:nvSpPr>
          <p:cNvPr id="4" name="Slide Number Placeholder 3"/>
          <p:cNvSpPr>
            <a:spLocks noGrp="1"/>
          </p:cNvSpPr>
          <p:nvPr>
            <p:ph type="sldNum" sz="quarter" idx="12"/>
          </p:nvPr>
        </p:nvSpPr>
        <p:spPr/>
        <p:txBody>
          <a:bodyPr/>
          <a:lstStyle/>
          <a:p>
            <a:fld id="{0FF33D2E-B4E6-4FF6-99DC-91C411C64D6C}" type="slidenum">
              <a:rPr lang="en-CA" smtClean="0"/>
              <a:t>5</a:t>
            </a:fld>
            <a:endParaRPr lang="en-CA" dirty="0"/>
          </a:p>
        </p:txBody>
      </p:sp>
    </p:spTree>
    <p:extLst>
      <p:ext uri="{BB962C8B-B14F-4D97-AF65-F5344CB8AC3E}">
        <p14:creationId xmlns:p14="http://schemas.microsoft.com/office/powerpoint/2010/main" val="1461026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a:t>
            </a:r>
            <a:endParaRPr lang="en-CA" dirty="0"/>
          </a:p>
        </p:txBody>
      </p:sp>
      <p:pic>
        <p:nvPicPr>
          <p:cNvPr id="5" name="Content Placeholder 4"/>
          <p:cNvPicPr>
            <a:picLocks noGrp="1" noChangeAspect="1"/>
          </p:cNvPicPr>
          <p:nvPr>
            <p:ph sz="quarter" idx="11"/>
          </p:nvPr>
        </p:nvPicPr>
        <p:blipFill>
          <a:blip r:embed="rId3">
            <a:extLst>
              <a:ext uri="{28A0092B-C50C-407E-A947-70E740481C1C}">
                <a14:useLocalDpi xmlns:a14="http://schemas.microsoft.com/office/drawing/2010/main" val="0"/>
              </a:ext>
            </a:extLst>
          </a:blip>
          <a:stretch>
            <a:fillRect/>
          </a:stretch>
        </p:blipFill>
        <p:spPr>
          <a:xfrm>
            <a:off x="2402718" y="1298576"/>
            <a:ext cx="6793237" cy="4528825"/>
          </a:xfrm>
          <a:prstGeom prst="roundRect">
            <a:avLst/>
          </a:prstGeom>
        </p:spPr>
      </p:pic>
      <p:sp>
        <p:nvSpPr>
          <p:cNvPr id="4" name="Slide Number Placeholder 3"/>
          <p:cNvSpPr>
            <a:spLocks noGrp="1"/>
          </p:cNvSpPr>
          <p:nvPr>
            <p:ph type="sldNum" sz="quarter" idx="12"/>
          </p:nvPr>
        </p:nvSpPr>
        <p:spPr/>
        <p:txBody>
          <a:bodyPr/>
          <a:lstStyle/>
          <a:p>
            <a:fld id="{0FF33D2E-B4E6-4FF6-99DC-91C411C64D6C}" type="slidenum">
              <a:rPr lang="en-CA" smtClean="0"/>
              <a:t>6</a:t>
            </a:fld>
            <a:endParaRPr lang="en-CA" dirty="0"/>
          </a:p>
        </p:txBody>
      </p:sp>
    </p:spTree>
    <p:extLst>
      <p:ext uri="{BB962C8B-B14F-4D97-AF65-F5344CB8AC3E}">
        <p14:creationId xmlns:p14="http://schemas.microsoft.com/office/powerpoint/2010/main" val="259617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eating and healthy living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7</a:t>
            </a:fld>
            <a:endParaRPr lang="en-CA" dirty="0"/>
          </a:p>
        </p:txBody>
      </p:sp>
      <p:sp>
        <p:nvSpPr>
          <p:cNvPr id="7" name="TextBox 6"/>
          <p:cNvSpPr txBox="1"/>
          <p:nvPr/>
        </p:nvSpPr>
        <p:spPr>
          <a:xfrm>
            <a:off x="6390409" y="1235633"/>
            <a:ext cx="4734791" cy="1323439"/>
          </a:xfrm>
          <a:prstGeom prst="rect">
            <a:avLst/>
          </a:prstGeom>
          <a:noFill/>
        </p:spPr>
        <p:txBody>
          <a:bodyPr wrap="square" rtlCol="0">
            <a:spAutoFit/>
          </a:bodyPr>
          <a:lstStyle/>
          <a:p>
            <a:pPr lvl="0"/>
            <a:r>
              <a:rPr lang="en-CA" sz="2000" dirty="0"/>
              <a:t>To avoid the temptation of an oversized fast food meal, drivers should stock their cab’s refrigerator with healthy snacks. </a:t>
            </a:r>
            <a:endParaRPr lang="en-CA" sz="2000" dirty="0" smtClean="0"/>
          </a:p>
        </p:txBody>
      </p:sp>
      <p:pic>
        <p:nvPicPr>
          <p:cNvPr id="6" name="Content Placeholder 5"/>
          <p:cNvPicPr>
            <a:picLocks noGrp="1" noChangeAspect="1"/>
          </p:cNvPicPr>
          <p:nvPr>
            <p:ph sz="quarter" idx="11"/>
          </p:nvPr>
        </p:nvPicPr>
        <p:blipFill>
          <a:blip r:embed="rId3">
            <a:extLst>
              <a:ext uri="{28A0092B-C50C-407E-A947-70E740481C1C}">
                <a14:useLocalDpi xmlns:a14="http://schemas.microsoft.com/office/drawing/2010/main" val="0"/>
              </a:ext>
            </a:extLst>
          </a:blip>
          <a:stretch>
            <a:fillRect/>
          </a:stretch>
        </p:blipFill>
        <p:spPr>
          <a:xfrm>
            <a:off x="918981" y="1235633"/>
            <a:ext cx="5014228" cy="5009590"/>
          </a:xfrm>
        </p:spPr>
      </p:pic>
    </p:spTree>
    <p:extLst>
      <p:ext uri="{BB962C8B-B14F-4D97-AF65-F5344CB8AC3E}">
        <p14:creationId xmlns:p14="http://schemas.microsoft.com/office/powerpoint/2010/main" val="1020665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healthier eating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8</a:t>
            </a:fld>
            <a:endParaRPr lang="en-CA" dirty="0"/>
          </a:p>
        </p:txBody>
      </p:sp>
      <p:sp>
        <p:nvSpPr>
          <p:cNvPr id="7" name="TextBox 6"/>
          <p:cNvSpPr txBox="1"/>
          <p:nvPr/>
        </p:nvSpPr>
        <p:spPr>
          <a:xfrm>
            <a:off x="786062" y="1360324"/>
            <a:ext cx="10339137" cy="3477875"/>
          </a:xfrm>
          <a:prstGeom prst="rect">
            <a:avLst/>
          </a:prstGeom>
          <a:noFill/>
        </p:spPr>
        <p:txBody>
          <a:bodyPr wrap="square" rtlCol="0">
            <a:spAutoFit/>
          </a:bodyPr>
          <a:lstStyle/>
          <a:p>
            <a:pPr marL="342900" lvl="0" indent="-342900">
              <a:buFont typeface="Arial" panose="020B0604020202020204" pitchFamily="34" charset="0"/>
              <a:buChar char="•"/>
            </a:pPr>
            <a:r>
              <a:rPr lang="en-CA" sz="2000" dirty="0" smtClean="0"/>
              <a:t>Eating </a:t>
            </a:r>
            <a:r>
              <a:rPr lang="en-CA" sz="2000" dirty="0"/>
              <a:t>every three hours helps to maintain stable blood sugar levels.</a:t>
            </a:r>
          </a:p>
          <a:p>
            <a:pPr marL="342900" lvl="0" indent="-342900">
              <a:buFont typeface="Arial" panose="020B0604020202020204" pitchFamily="34" charset="0"/>
              <a:buChar char="•"/>
            </a:pPr>
            <a:r>
              <a:rPr lang="en-CA" sz="2000" dirty="0"/>
              <a:t>Keep a water bottle in the cab, and stock Perrier or soda water for something bubbly.</a:t>
            </a:r>
          </a:p>
          <a:p>
            <a:pPr marL="342900" lvl="0" indent="-342900">
              <a:buFont typeface="Arial" panose="020B0604020202020204" pitchFamily="34" charset="0"/>
              <a:buChar char="•"/>
            </a:pPr>
            <a:r>
              <a:rPr lang="en-CA" sz="2000" dirty="0"/>
              <a:t>Cover half your plate with vegetables if you stop at a truck stop food bar.</a:t>
            </a:r>
          </a:p>
          <a:p>
            <a:pPr marL="342900" lvl="0" indent="-342900">
              <a:buFont typeface="Arial" panose="020B0604020202020204" pitchFamily="34" charset="0"/>
              <a:buChar char="•"/>
            </a:pPr>
            <a:r>
              <a:rPr lang="en-CA" sz="2000" dirty="0"/>
              <a:t>Eat breakfast everyday.</a:t>
            </a:r>
          </a:p>
          <a:p>
            <a:pPr marL="342900" lvl="0" indent="-342900">
              <a:buFont typeface="Arial" panose="020B0604020202020204" pitchFamily="34" charset="0"/>
              <a:buChar char="•"/>
            </a:pPr>
            <a:r>
              <a:rPr lang="en-CA" sz="2000" dirty="0"/>
              <a:t>Snack on healthy foods.</a:t>
            </a:r>
          </a:p>
          <a:p>
            <a:pPr marL="342900" lvl="0" indent="-342900">
              <a:buFont typeface="Arial" panose="020B0604020202020204" pitchFamily="34" charset="0"/>
              <a:buChar char="•"/>
            </a:pPr>
            <a:r>
              <a:rPr lang="en-CA" sz="2000" dirty="0"/>
              <a:t>Eat more salad and leafy greens.</a:t>
            </a:r>
          </a:p>
          <a:p>
            <a:pPr marL="342900" lvl="0" indent="-342900">
              <a:buFont typeface="Arial" panose="020B0604020202020204" pitchFamily="34" charset="0"/>
              <a:buChar char="•"/>
            </a:pPr>
            <a:r>
              <a:rPr lang="en-CA" sz="2000" dirty="0"/>
              <a:t>Drink lots of water.</a:t>
            </a:r>
          </a:p>
          <a:p>
            <a:pPr marL="342900" lvl="0" indent="-342900">
              <a:buFont typeface="Arial" panose="020B0604020202020204" pitchFamily="34" charset="0"/>
              <a:buChar char="•"/>
            </a:pPr>
            <a:r>
              <a:rPr lang="en-CA" sz="2000" dirty="0"/>
              <a:t>Avoid pop and energy drinks.</a:t>
            </a:r>
          </a:p>
          <a:p>
            <a:pPr marL="342900" lvl="0" indent="-342900">
              <a:buFont typeface="Arial" panose="020B0604020202020204" pitchFamily="34" charset="0"/>
              <a:buChar char="•"/>
            </a:pPr>
            <a:r>
              <a:rPr lang="en-CA" sz="2000" dirty="0"/>
              <a:t>Don’t drink more than two cups of coffee each day</a:t>
            </a:r>
          </a:p>
          <a:p>
            <a:pPr lvl="0"/>
            <a:endParaRPr lang="en-US" sz="2000" dirty="0"/>
          </a:p>
        </p:txBody>
      </p:sp>
    </p:spTree>
    <p:extLst>
      <p:ext uri="{BB962C8B-B14F-4D97-AF65-F5344CB8AC3E}">
        <p14:creationId xmlns:p14="http://schemas.microsoft.com/office/powerpoint/2010/main" val="1340199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fit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9</a:t>
            </a:fld>
            <a:endParaRPr lang="en-CA" dirty="0"/>
          </a:p>
        </p:txBody>
      </p:sp>
      <p:sp>
        <p:nvSpPr>
          <p:cNvPr id="3" name="Rectangle 2"/>
          <p:cNvSpPr/>
          <p:nvPr/>
        </p:nvSpPr>
        <p:spPr>
          <a:xfrm>
            <a:off x="1636295" y="1716505"/>
            <a:ext cx="9386857" cy="461665"/>
          </a:xfrm>
          <a:prstGeom prst="rect">
            <a:avLst/>
          </a:prstGeom>
        </p:spPr>
        <p:txBody>
          <a:bodyPr wrap="square">
            <a:spAutoFit/>
          </a:bodyPr>
          <a:lstStyle/>
          <a:p>
            <a:r>
              <a:rPr lang="en-CA" sz="2400" dirty="0" smtClean="0"/>
              <a:t>What exercises could you do in and around your truck?</a:t>
            </a:r>
            <a:endParaRPr lang="en-CA" sz="2400" dirty="0"/>
          </a:p>
        </p:txBody>
      </p:sp>
    </p:spTree>
    <p:extLst>
      <p:ext uri="{BB962C8B-B14F-4D97-AF65-F5344CB8AC3E}">
        <p14:creationId xmlns:p14="http://schemas.microsoft.com/office/powerpoint/2010/main" val="2242051330"/>
      </p:ext>
    </p:extLst>
  </p:cSld>
  <p:clrMapOvr>
    <a:masterClrMapping/>
  </p:clrMapOvr>
</p:sld>
</file>

<file path=ppt/theme/theme1.xml><?xml version="1.0" encoding="utf-8"?>
<a:theme xmlns:a="http://schemas.openxmlformats.org/drawingml/2006/main" name="Drive Smar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CBC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ACEC"/>
        </a:solidFill>
        <a:ln>
          <a:noFill/>
        </a:ln>
        <a:effectLst/>
      </a:spPr>
      <a:bodyPr rtlCol="0" anchor="ctr" anchorCtr="0">
        <a:normAutofit/>
      </a:bodyPr>
      <a:lstStyle>
        <a:defPPr algn="l">
          <a:defRPr sz="4000" dirty="0" smtClean="0"/>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logo only.potx" id="{96EC5D7B-F169-4816-917A-D1E6BC284591}" vid="{C2B64BEA-8A3A-44AC-A54E-15C7DDB7DA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logo only</Template>
  <TotalTime>0</TotalTime>
  <Words>2666</Words>
  <PresentationFormat>Widescreen</PresentationFormat>
  <Paragraphs>296</Paragraphs>
  <Slides>21</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Courier New</vt:lpstr>
      <vt:lpstr>Roboto</vt:lpstr>
      <vt:lpstr>Verdana</vt:lpstr>
      <vt:lpstr>Wingdings</vt:lpstr>
      <vt:lpstr>Drive Smart Theme</vt:lpstr>
      <vt:lpstr>Health and Safety </vt:lpstr>
      <vt:lpstr>Unit overview </vt:lpstr>
      <vt:lpstr>Health and wellness challenges</vt:lpstr>
      <vt:lpstr>Causes of workers compensation claims </vt:lpstr>
      <vt:lpstr>Physical aspects of the job</vt:lpstr>
      <vt:lpstr>Stress</vt:lpstr>
      <vt:lpstr>Healthy eating and healthy living </vt:lpstr>
      <vt:lpstr>Tips for healthier eating </vt:lpstr>
      <vt:lpstr>Keeping fit </vt:lpstr>
      <vt:lpstr>Truck exercises – the Heathy Trucker </vt:lpstr>
      <vt:lpstr>Falls </vt:lpstr>
      <vt:lpstr>Three points of contact</vt:lpstr>
      <vt:lpstr>Ergonomics for truckers </vt:lpstr>
      <vt:lpstr>Hazardous substances</vt:lpstr>
      <vt:lpstr>Driver protection devices and equipment</vt:lpstr>
      <vt:lpstr>Your rights </vt:lpstr>
      <vt:lpstr>Your responsibilities </vt:lpstr>
      <vt:lpstr>Your responsibilities continued  </vt:lpstr>
      <vt:lpstr>Workplace conflict and violence </vt:lpstr>
      <vt:lpstr>Road rage </vt:lpstr>
      <vt:lpstr>Aggression management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2019-10-10T15:37:26Z</dcterms:created>
  <dcterms:modified xsi:type="dcterms:W3CDTF">2021-06-30T21:20:35Z</dcterms:modified>
</cp:coreProperties>
</file>