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1" r:id="rId1"/>
  </p:sldMasterIdLst>
  <p:notesMasterIdLst>
    <p:notesMasterId r:id="rId37"/>
  </p:notesMasterIdLst>
  <p:handoutMasterIdLst>
    <p:handoutMasterId r:id="rId38"/>
  </p:handoutMasterIdLst>
  <p:sldIdLst>
    <p:sldId id="554" r:id="rId2"/>
    <p:sldId id="608" r:id="rId3"/>
    <p:sldId id="642" r:id="rId4"/>
    <p:sldId id="643" r:id="rId5"/>
    <p:sldId id="644" r:id="rId6"/>
    <p:sldId id="645" r:id="rId7"/>
    <p:sldId id="646" r:id="rId8"/>
    <p:sldId id="647" r:id="rId9"/>
    <p:sldId id="648" r:id="rId10"/>
    <p:sldId id="649" r:id="rId11"/>
    <p:sldId id="650" r:id="rId12"/>
    <p:sldId id="651" r:id="rId13"/>
    <p:sldId id="652" r:id="rId14"/>
    <p:sldId id="653" r:id="rId15"/>
    <p:sldId id="654" r:id="rId16"/>
    <p:sldId id="655" r:id="rId17"/>
    <p:sldId id="656" r:id="rId18"/>
    <p:sldId id="657" r:id="rId19"/>
    <p:sldId id="658" r:id="rId20"/>
    <p:sldId id="659" r:id="rId21"/>
    <p:sldId id="660" r:id="rId22"/>
    <p:sldId id="661" r:id="rId23"/>
    <p:sldId id="662" r:id="rId24"/>
    <p:sldId id="663" r:id="rId25"/>
    <p:sldId id="664" r:id="rId26"/>
    <p:sldId id="665" r:id="rId27"/>
    <p:sldId id="666" r:id="rId28"/>
    <p:sldId id="667" r:id="rId29"/>
    <p:sldId id="668" r:id="rId30"/>
    <p:sldId id="669" r:id="rId31"/>
    <p:sldId id="670" r:id="rId32"/>
    <p:sldId id="671" r:id="rId33"/>
    <p:sldId id="672" r:id="rId34"/>
    <p:sldId id="673" r:id="rId35"/>
    <p:sldId id="674" r:id="rId36"/>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106"/>
    <a:srgbClr val="F57A01"/>
    <a:srgbClr val="5FB743"/>
    <a:srgbClr val="C55A11"/>
    <a:srgbClr val="2D97E5"/>
    <a:srgbClr val="63BB46"/>
    <a:srgbClr val="417E2E"/>
    <a:srgbClr val="2591CB"/>
    <a:srgbClr val="AFBE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72810" autoAdjust="0"/>
  </p:normalViewPr>
  <p:slideViewPr>
    <p:cSldViewPr snapToGrid="0">
      <p:cViewPr varScale="1">
        <p:scale>
          <a:sx n="99" d="100"/>
          <a:sy n="99" d="100"/>
        </p:scale>
        <p:origin x="100" y="216"/>
      </p:cViewPr>
      <p:guideLst/>
    </p:cSldViewPr>
  </p:slideViewPr>
  <p:outlineViewPr>
    <p:cViewPr>
      <p:scale>
        <a:sx n="33" d="100"/>
        <a:sy n="33" d="100"/>
      </p:scale>
      <p:origin x="0" y="-41904"/>
    </p:cViewPr>
  </p:outlineViewPr>
  <p:notesTextViewPr>
    <p:cViewPr>
      <p:scale>
        <a:sx n="3" d="2"/>
        <a:sy n="3" d="2"/>
      </p:scale>
      <p:origin x="0" y="0"/>
    </p:cViewPr>
  </p:notesTextViewPr>
  <p:sorterViewPr>
    <p:cViewPr>
      <p:scale>
        <a:sx n="100" d="100"/>
        <a:sy n="100" d="100"/>
      </p:scale>
      <p:origin x="0" y="-3436"/>
    </p:cViewPr>
  </p:sorterViewPr>
  <p:notesViewPr>
    <p:cSldViewPr snapToGrid="0">
      <p:cViewPr varScale="1">
        <p:scale>
          <a:sx n="57" d="100"/>
          <a:sy n="57" d="100"/>
        </p:scale>
        <p:origin x="28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t>6/29/2021</a:t>
            </a:fld>
            <a:endParaRPr lang="en-US" dirty="0"/>
          </a:p>
        </p:txBody>
      </p:sp>
      <p:sp>
        <p:nvSpPr>
          <p:cNvPr id="4" name="Footer Placeholder 3">
            <a:extLst>
              <a:ext uri="{FF2B5EF4-FFF2-40B4-BE49-F238E27FC236}">
                <a16:creationId xmlns:a16="http://schemas.microsoft.com/office/drawing/2014/main"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t>‹#›</a:t>
            </a:fld>
            <a:endParaRPr lang="en-US" dirty="0"/>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95A6671-F96F-4532-B4EE-20AEA24545AD}" type="datetimeFigureOut">
              <a:rPr lang="en-CA" smtClean="0"/>
              <a:t>2021-06-29</a:t>
            </a:fld>
            <a:endParaRPr lang="en-CA"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2AAB52B-0897-46EF-ACB7-C2A1E9716B33}" type="slidenum">
              <a:rPr lang="en-CA" smtClean="0"/>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solidFill>
                  <a:srgbClr val="002060"/>
                </a:solidFill>
              </a:rPr>
              <a:t>Instructor notes: </a:t>
            </a:r>
          </a:p>
          <a:p>
            <a:pPr defTabSz="924916"/>
            <a:endParaRPr lang="en-US" dirty="0" smtClean="0">
              <a:solidFill>
                <a:srgbClr val="002060"/>
              </a:solidFill>
            </a:endParaRPr>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223739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dirty="0"/>
          </a:p>
        </p:txBody>
      </p:sp>
    </p:spTree>
    <p:extLst>
      <p:ext uri="{BB962C8B-B14F-4D97-AF65-F5344CB8AC3E}">
        <p14:creationId xmlns:p14="http://schemas.microsoft.com/office/powerpoint/2010/main" val="4028896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Discuss</a:t>
            </a:r>
            <a:r>
              <a:rPr lang="en-US" sz="1200" kern="1200" baseline="0" dirty="0" smtClean="0">
                <a:solidFill>
                  <a:schemeClr val="tx1"/>
                </a:solidFill>
                <a:effectLst/>
                <a:latin typeface="+mn-lt"/>
                <a:ea typeface="+mn-ea"/>
                <a:cs typeface="+mn-cs"/>
              </a:rPr>
              <a:t> these questions allowing students to share their experiences.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dirty="0"/>
          </a:p>
        </p:txBody>
      </p:sp>
    </p:spTree>
    <p:extLst>
      <p:ext uri="{BB962C8B-B14F-4D97-AF65-F5344CB8AC3E}">
        <p14:creationId xmlns:p14="http://schemas.microsoft.com/office/powerpoint/2010/main" val="183038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12</a:t>
            </a:fld>
            <a:endParaRPr lang="en-CA" dirty="0"/>
          </a:p>
        </p:txBody>
      </p:sp>
    </p:spTree>
    <p:extLst>
      <p:ext uri="{BB962C8B-B14F-4D97-AF65-F5344CB8AC3E}">
        <p14:creationId xmlns:p14="http://schemas.microsoft.com/office/powerpoint/2010/main" val="311663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GB" sz="1200" kern="1200" dirty="0" smtClean="0">
                <a:solidFill>
                  <a:schemeClr val="tx1"/>
                </a:solidFill>
                <a:effectLst/>
                <a:latin typeface="+mn-lt"/>
                <a:ea typeface="+mn-ea"/>
                <a:cs typeface="+mn-cs"/>
              </a:rPr>
              <a:t>To avoid a </a:t>
            </a:r>
            <a:r>
              <a:rPr lang="en-GB" sz="1200" kern="1200" dirty="0" err="1" smtClean="0">
                <a:solidFill>
                  <a:schemeClr val="tx1"/>
                </a:solidFill>
                <a:effectLst/>
                <a:latin typeface="+mn-lt"/>
                <a:ea typeface="+mn-ea"/>
                <a:cs typeface="+mn-cs"/>
              </a:rPr>
              <a:t>jackknife</a:t>
            </a:r>
            <a:r>
              <a:rPr lang="en-GB" sz="1200" kern="120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Know the weight, height and loading position of your cargo</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Remember that a light or empty vehicle will slide more easily</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Increase following distance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Extend your braking distance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Avoid braking in curves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Avoid swerving and braking at the same time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Use the engine brakes on lower settings when roads are slippery and test the traction carefully</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Install traction devices if road conditions are questionable</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4016886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14</a:t>
            </a:fld>
            <a:endParaRPr lang="en-CA" dirty="0"/>
          </a:p>
        </p:txBody>
      </p:sp>
    </p:spTree>
    <p:extLst>
      <p:ext uri="{BB962C8B-B14F-4D97-AF65-F5344CB8AC3E}">
        <p14:creationId xmlns:p14="http://schemas.microsoft.com/office/powerpoint/2010/main" val="4288717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dirty="0"/>
          </a:p>
        </p:txBody>
      </p:sp>
    </p:spTree>
    <p:extLst>
      <p:ext uri="{BB962C8B-B14F-4D97-AF65-F5344CB8AC3E}">
        <p14:creationId xmlns:p14="http://schemas.microsoft.com/office/powerpoint/2010/main" val="4262927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16</a:t>
            </a:fld>
            <a:endParaRPr lang="en-CA" dirty="0"/>
          </a:p>
        </p:txBody>
      </p:sp>
    </p:spTree>
    <p:extLst>
      <p:ext uri="{BB962C8B-B14F-4D97-AF65-F5344CB8AC3E}">
        <p14:creationId xmlns:p14="http://schemas.microsoft.com/office/powerpoint/2010/main" val="87353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171450" indent="-171450">
              <a:buFont typeface="Arial" panose="020B0604020202020204" pitchFamily="34" charset="0"/>
              <a:buChar char="•"/>
            </a:pPr>
            <a:r>
              <a:rPr lang="en-US" dirty="0" smtClean="0"/>
              <a:t>Allow groups about five minutes to discuss then have them report their ideas in the large group and discuss.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dirty="0"/>
          </a:p>
        </p:txBody>
      </p:sp>
    </p:spTree>
    <p:extLst>
      <p:ext uri="{BB962C8B-B14F-4D97-AF65-F5344CB8AC3E}">
        <p14:creationId xmlns:p14="http://schemas.microsoft.com/office/powerpoint/2010/main" val="258967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18</a:t>
            </a:fld>
            <a:endParaRPr lang="en-CA" dirty="0"/>
          </a:p>
        </p:txBody>
      </p:sp>
    </p:spTree>
    <p:extLst>
      <p:ext uri="{BB962C8B-B14F-4D97-AF65-F5344CB8AC3E}">
        <p14:creationId xmlns:p14="http://schemas.microsoft.com/office/powerpoint/2010/main" val="2945493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171450" indent="-171450">
              <a:buFont typeface="Arial" panose="020B0604020202020204" pitchFamily="34" charset="0"/>
              <a:buChar char="•"/>
            </a:pPr>
            <a:r>
              <a:rPr lang="en-US" dirty="0" smtClean="0"/>
              <a:t>If the wheels of your tractor and/or trailer leave the roadway and begin to run on the shoulder, do not be in a hurry to get them back on the road. Swerving quickly back onto the road may cause you to oversteer and skid across to the other side – it could even cause a rollover. </a:t>
            </a:r>
          </a:p>
          <a:p>
            <a:pPr marL="171450" indent="-171450">
              <a:buFont typeface="Arial" panose="020B0604020202020204" pitchFamily="34" charset="0"/>
              <a:buChar char="•"/>
            </a:pPr>
            <a:r>
              <a:rPr lang="en-US" dirty="0" smtClean="0"/>
              <a:t> Don't panic. Grip the steering wheel firmly. Take your foot off the gas pedal to slow down. Avoid heavy braking. When the vehicle is under control, steer toward the pavement. Be prepared to correct your steering and increase speed when your wheels are fully back on the pavement.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19</a:t>
            </a:fld>
            <a:endParaRPr lang="en-CA" dirty="0"/>
          </a:p>
        </p:txBody>
      </p:sp>
    </p:spTree>
    <p:extLst>
      <p:ext uri="{BB962C8B-B14F-4D97-AF65-F5344CB8AC3E}">
        <p14:creationId xmlns:p14="http://schemas.microsoft.com/office/powerpoint/2010/main" val="32230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notes:</a:t>
            </a:r>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dirty="0"/>
          </a:p>
        </p:txBody>
      </p:sp>
    </p:spTree>
    <p:extLst>
      <p:ext uri="{BB962C8B-B14F-4D97-AF65-F5344CB8AC3E}">
        <p14:creationId xmlns:p14="http://schemas.microsoft.com/office/powerpoint/2010/main" val="372450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20</a:t>
            </a:fld>
            <a:endParaRPr lang="en-CA" dirty="0"/>
          </a:p>
        </p:txBody>
      </p:sp>
    </p:spTree>
    <p:extLst>
      <p:ext uri="{BB962C8B-B14F-4D97-AF65-F5344CB8AC3E}">
        <p14:creationId xmlns:p14="http://schemas.microsoft.com/office/powerpoint/2010/main" val="3933029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21</a:t>
            </a:fld>
            <a:endParaRPr lang="en-CA" dirty="0"/>
          </a:p>
        </p:txBody>
      </p:sp>
    </p:spTree>
    <p:extLst>
      <p:ext uri="{BB962C8B-B14F-4D97-AF65-F5344CB8AC3E}">
        <p14:creationId xmlns:p14="http://schemas.microsoft.com/office/powerpoint/2010/main" val="2988933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Typically a long sand or gravel filled lane connected to a steep downhill grade section of a main road and is designed to accommodate large vehicles.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ramp allows a moving vehicle's kinetic energy to be dissipated gradually in a controlled and relatively harmless way, helping the operator to stop it safely without a violent crash.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Runaway lanes are a final safety measure for when you lose your brakes. Use a runaway lane if applying the brakes has little or no effect on slowing the speed of your vehicle.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22</a:t>
            </a:fld>
            <a:endParaRPr lang="en-CA" dirty="0"/>
          </a:p>
        </p:txBody>
      </p:sp>
    </p:spTree>
    <p:extLst>
      <p:ext uri="{BB962C8B-B14F-4D97-AF65-F5344CB8AC3E}">
        <p14:creationId xmlns:p14="http://schemas.microsoft.com/office/powerpoint/2010/main" val="3168376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23</a:t>
            </a:fld>
            <a:endParaRPr lang="en-CA" dirty="0"/>
          </a:p>
        </p:txBody>
      </p:sp>
    </p:spTree>
    <p:extLst>
      <p:ext uri="{BB962C8B-B14F-4D97-AF65-F5344CB8AC3E}">
        <p14:creationId xmlns:p14="http://schemas.microsoft.com/office/powerpoint/2010/main" val="2642764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24</a:t>
            </a:fld>
            <a:endParaRPr lang="en-CA" dirty="0"/>
          </a:p>
        </p:txBody>
      </p:sp>
    </p:spTree>
    <p:extLst>
      <p:ext uri="{BB962C8B-B14F-4D97-AF65-F5344CB8AC3E}">
        <p14:creationId xmlns:p14="http://schemas.microsoft.com/office/powerpoint/2010/main" val="3760232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This type of runaway lane relies on a cable netting system and/or a gravel bed to slow down the truck on either a horizontal or descending grade. You’ll notice one of these runaway lanes at the Horseshoe Bay Ferry Terminal.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25</a:t>
            </a:fld>
            <a:endParaRPr lang="en-CA" dirty="0"/>
          </a:p>
        </p:txBody>
      </p:sp>
    </p:spTree>
    <p:extLst>
      <p:ext uri="{BB962C8B-B14F-4D97-AF65-F5344CB8AC3E}">
        <p14:creationId xmlns:p14="http://schemas.microsoft.com/office/powerpoint/2010/main" val="1394865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26</a:t>
            </a:fld>
            <a:endParaRPr lang="en-CA" dirty="0"/>
          </a:p>
        </p:txBody>
      </p:sp>
    </p:spTree>
    <p:extLst>
      <p:ext uri="{BB962C8B-B14F-4D97-AF65-F5344CB8AC3E}">
        <p14:creationId xmlns:p14="http://schemas.microsoft.com/office/powerpoint/2010/main" val="1434839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pPr marL="0" indent="0">
              <a:buFontTx/>
              <a:buNone/>
            </a:pPr>
            <a:r>
              <a:rPr lang="en-US" dirty="0" smtClean="0"/>
              <a:t>A fire can start from several causes. The following are tips to prevent fires. </a:t>
            </a:r>
          </a:p>
          <a:p>
            <a:pPr marL="171450" indent="-171450">
              <a:buFont typeface="Arial" panose="020B0604020202020204" pitchFamily="34" charset="0"/>
              <a:buChar char="•"/>
            </a:pPr>
            <a:r>
              <a:rPr lang="en-US" dirty="0" smtClean="0"/>
              <a:t>Never start a vehicle with a fuel leak. </a:t>
            </a:r>
          </a:p>
          <a:p>
            <a:pPr marL="171450" indent="-171450">
              <a:buFont typeface="Arial" panose="020B0604020202020204" pitchFamily="34" charset="0"/>
              <a:buChar char="•"/>
            </a:pPr>
            <a:r>
              <a:rPr lang="en-US" dirty="0" smtClean="0"/>
              <a:t>Repair the leak and use an approved absorbent material to soak up the fuel spill. </a:t>
            </a:r>
          </a:p>
          <a:p>
            <a:pPr marL="171450" indent="-171450">
              <a:buFont typeface="Arial" panose="020B0604020202020204" pitchFamily="34" charset="0"/>
              <a:buChar char="•"/>
            </a:pPr>
            <a:r>
              <a:rPr lang="en-US" dirty="0" smtClean="0"/>
              <a:t>Shut off the engine when refueling. </a:t>
            </a:r>
          </a:p>
          <a:p>
            <a:pPr marL="171450" indent="-171450">
              <a:buFont typeface="Arial" panose="020B0604020202020204" pitchFamily="34" charset="0"/>
              <a:buChar char="•"/>
            </a:pPr>
            <a:r>
              <a:rPr lang="en-US" dirty="0" smtClean="0"/>
              <a:t>Touch the fuel hose nozzle against the filler pipe of the vehicle tank before filling to ground it. This prevents sparks caused by static electricity. </a:t>
            </a:r>
          </a:p>
          <a:p>
            <a:pPr marL="171450" indent="-171450">
              <a:buFont typeface="Arial" panose="020B0604020202020204" pitchFamily="34" charset="0"/>
              <a:buChar char="•"/>
            </a:pPr>
            <a:r>
              <a:rPr lang="en-US" dirty="0" smtClean="0"/>
              <a:t>Do not smoke near the fueling areas. </a:t>
            </a:r>
          </a:p>
          <a:p>
            <a:pPr marL="171450" indent="-171450">
              <a:buFont typeface="Arial" panose="020B0604020202020204" pitchFamily="34" charset="0"/>
              <a:buChar char="•"/>
            </a:pPr>
            <a:r>
              <a:rPr lang="en-US" dirty="0" smtClean="0"/>
              <a:t>Check your tire pressure often. Soft tires build heat and can cause a fire. </a:t>
            </a:r>
          </a:p>
          <a:p>
            <a:pPr marL="628650" lvl="1" indent="-171450">
              <a:buFont typeface="Arial" panose="020B0604020202020204" pitchFamily="34" charset="0"/>
              <a:buChar char="•"/>
            </a:pPr>
            <a:r>
              <a:rPr lang="en-US" dirty="0" smtClean="0"/>
              <a:t>Ensure that all your vehicle’s brakes are fully released when the vehicle is moving. Dragging brakes generate heat that can ignite grease in the hubs when the vehicle stops.</a:t>
            </a:r>
          </a:p>
          <a:p>
            <a:pPr marL="171450" indent="-171450">
              <a:buFont typeface="Arial" panose="020B0604020202020204" pitchFamily="34" charset="0"/>
              <a:buChar char="•"/>
            </a:pPr>
            <a:endParaRPr lang="en-US" dirty="0" smtClean="0"/>
          </a:p>
          <a:p>
            <a:pPr marL="0" indent="0">
              <a:buFontTx/>
              <a:buNone/>
            </a:pPr>
            <a:r>
              <a:rPr lang="en-US" dirty="0" smtClean="0"/>
              <a:t>When a fire occurs: </a:t>
            </a:r>
          </a:p>
          <a:p>
            <a:pPr marL="171450" indent="-171450">
              <a:buFont typeface="Arial" panose="020B0604020202020204" pitchFamily="34" charset="0"/>
              <a:buChar char="•"/>
            </a:pPr>
            <a:r>
              <a:rPr lang="en-US" dirty="0" smtClean="0"/>
              <a:t>Stop in a safe position away from buildings and other vehicles.</a:t>
            </a:r>
          </a:p>
          <a:p>
            <a:pPr marL="171450" indent="-171450">
              <a:buFont typeface="Arial" panose="020B0604020202020204" pitchFamily="34" charset="0"/>
              <a:buChar char="•"/>
            </a:pPr>
            <a:r>
              <a:rPr lang="en-US" dirty="0" smtClean="0"/>
              <a:t>If it is a combination unit, uncouple the unit when possible.</a:t>
            </a:r>
          </a:p>
          <a:p>
            <a:pPr marL="171450" indent="-171450">
              <a:buFont typeface="Arial" panose="020B0604020202020204" pitchFamily="34" charset="0"/>
              <a:buChar char="•"/>
            </a:pPr>
            <a:r>
              <a:rPr lang="en-US" dirty="0" smtClean="0"/>
              <a:t>Contact the fire depart­ment and tell them what type of material is burning.</a:t>
            </a:r>
          </a:p>
          <a:p>
            <a:pPr marL="171450" indent="-171450">
              <a:buFont typeface="Arial" panose="020B0604020202020204" pitchFamily="34" charset="0"/>
              <a:buChar char="•"/>
            </a:pPr>
            <a:r>
              <a:rPr lang="en-US" dirty="0" smtClean="0"/>
              <a:t>Based on the type of fire, take all possible steps to extinguish it.</a:t>
            </a:r>
          </a:p>
          <a:p>
            <a:pPr marL="171450" indent="-171450">
              <a:buFont typeface="Arial" panose="020B0604020202020204" pitchFamily="34" charset="0"/>
              <a:buChar char="•"/>
            </a:pPr>
            <a:r>
              <a:rPr lang="en-US" dirty="0" smtClean="0"/>
              <a:t>If the fire might be due to a short-circuit, remove battery cables if possible.</a:t>
            </a:r>
          </a:p>
          <a:p>
            <a:pPr marL="171450" indent="-171450">
              <a:buFont typeface="Arial" panose="020B0604020202020204" pitchFamily="34" charset="0"/>
              <a:buChar char="•"/>
            </a:pPr>
            <a:r>
              <a:rPr lang="en-US" dirty="0" smtClean="0"/>
              <a:t>If the cargo is of an explosive nature, stop traffic and warn people to stay back.</a:t>
            </a:r>
          </a:p>
          <a:p>
            <a:pPr marL="0" indent="0">
              <a:buFontTx/>
              <a:buNone/>
            </a:pPr>
            <a:r>
              <a:rPr lang="en-US" dirty="0" smtClean="0"/>
              <a:t>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27</a:t>
            </a:fld>
            <a:endParaRPr lang="en-CA" dirty="0"/>
          </a:p>
        </p:txBody>
      </p:sp>
    </p:spTree>
    <p:extLst>
      <p:ext uri="{BB962C8B-B14F-4D97-AF65-F5344CB8AC3E}">
        <p14:creationId xmlns:p14="http://schemas.microsoft.com/office/powerpoint/2010/main" val="2989374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p:txBody>
      </p:sp>
      <p:sp>
        <p:nvSpPr>
          <p:cNvPr id="4" name="Slide Number Placeholder 3"/>
          <p:cNvSpPr>
            <a:spLocks noGrp="1"/>
          </p:cNvSpPr>
          <p:nvPr>
            <p:ph type="sldNum" sz="quarter" idx="10"/>
          </p:nvPr>
        </p:nvSpPr>
        <p:spPr/>
        <p:txBody>
          <a:bodyPr/>
          <a:lstStyle/>
          <a:p>
            <a:fld id="{D2AAB52B-0897-46EF-ACB7-C2A1E9716B33}" type="slidenum">
              <a:rPr lang="en-CA" smtClean="0"/>
              <a:t>28</a:t>
            </a:fld>
            <a:endParaRPr lang="en-CA" dirty="0"/>
          </a:p>
        </p:txBody>
      </p:sp>
    </p:spTree>
    <p:extLst>
      <p:ext uri="{BB962C8B-B14F-4D97-AF65-F5344CB8AC3E}">
        <p14:creationId xmlns:p14="http://schemas.microsoft.com/office/powerpoint/2010/main" val="1518767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Explain that in Canada, when you’ve been involved in a crash, or do something that causes a crash, you must stay at the scene and provide assistance and information.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 Even if you were not involved, you should still stop and offer to help if the police or other emergency services has not yet arrived. You’d want others to do the same for you.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31</a:t>
            </a:fld>
            <a:endParaRPr lang="en-CA" dirty="0"/>
          </a:p>
        </p:txBody>
      </p:sp>
    </p:spTree>
    <p:extLst>
      <p:ext uri="{BB962C8B-B14F-4D97-AF65-F5344CB8AC3E}">
        <p14:creationId xmlns:p14="http://schemas.microsoft.com/office/powerpoint/2010/main" val="126160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Quickly and calmly take the necessary actions to safeguard the vehicle and other motorists.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the vehicle can be moved, move it as far off the roadway as safely possible — this should not affect the police officer’s investigation. This is especially important on busy or high-speed roads where it may be dangerous to leave vehicles in the driving lanes.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It’s important to follow </a:t>
            </a:r>
            <a:r>
              <a:rPr lang="en-GB" sz="1200" kern="1200" dirty="0" smtClean="0">
                <a:solidFill>
                  <a:schemeClr val="tx1"/>
                </a:solidFill>
                <a:effectLst/>
                <a:latin typeface="+mn-lt"/>
                <a:ea typeface="+mn-ea"/>
                <a:cs typeface="+mn-cs"/>
              </a:rPr>
              <a:t>workplace practices, procedures and policies when engaging emergency support such as towing, recovery and repair services, and when speaking with police, media, or the public.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When you get hired, ask your employer for their procedures and policies if they don’t train you in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Following required procedures will help keep you safe and help protect you from liability in the event something goes wrong.</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3893479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After the discussion,</a:t>
            </a:r>
            <a:r>
              <a:rPr lang="en-US" baseline="0" dirty="0" smtClean="0"/>
              <a:t> refer to the handling emergencies section in the student guide to cover anything missed. </a:t>
            </a:r>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32</a:t>
            </a:fld>
            <a:endParaRPr lang="en-CA" dirty="0"/>
          </a:p>
        </p:txBody>
      </p:sp>
    </p:spTree>
    <p:extLst>
      <p:ext uri="{BB962C8B-B14F-4D97-AF65-F5344CB8AC3E}">
        <p14:creationId xmlns:p14="http://schemas.microsoft.com/office/powerpoint/2010/main" val="564866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Have students add the spill phone number to their contacts on their phone.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33</a:t>
            </a:fld>
            <a:endParaRPr lang="en-CA" dirty="0"/>
          </a:p>
        </p:txBody>
      </p:sp>
    </p:spTree>
    <p:extLst>
      <p:ext uri="{BB962C8B-B14F-4D97-AF65-F5344CB8AC3E}">
        <p14:creationId xmlns:p14="http://schemas.microsoft.com/office/powerpoint/2010/main" val="2378248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lvl="0"/>
            <a:r>
              <a:rPr lang="en-GB" sz="1200" kern="1200" dirty="0" smtClean="0">
                <a:solidFill>
                  <a:schemeClr val="tx1"/>
                </a:solidFill>
                <a:effectLst/>
                <a:latin typeface="+mn-lt"/>
                <a:ea typeface="+mn-ea"/>
                <a:cs typeface="+mn-cs"/>
              </a:rPr>
              <a:t>Exchange information: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Your name and address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name and address of the registered owner of the vehicle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licence plate number</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Insurance information</a:t>
            </a:r>
            <a:endParaRPr lang="en-CA"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CA"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Report collisions to police if:</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Anyone has been injured or killed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 impaired driver is suspected</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hit and run has occurred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It involves an out-of-province vehicle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Vehicles need to be towed</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Report a claim to ICBC online or by phone, 24 hours a day, seven days a week. </a:t>
            </a:r>
            <a:r>
              <a:rPr lang="en-CA" sz="1200" kern="1200" dirty="0" smtClean="0">
                <a:solidFill>
                  <a:schemeClr val="tx1"/>
                </a:solidFill>
                <a:effectLst/>
                <a:latin typeface="+mn-lt"/>
                <a:ea typeface="+mn-ea"/>
                <a:cs typeface="+mn-cs"/>
              </a:rPr>
              <a:t>Please provide the following when reporting a claim:</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licence plate number of each vehicle involved</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Driver’s licence number of each driver</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Insurance information for vehicles not insured by ICBC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Police file number (if applicable and available)</a:t>
            </a: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34</a:t>
            </a:fld>
            <a:endParaRPr lang="en-CA" dirty="0"/>
          </a:p>
        </p:txBody>
      </p:sp>
    </p:spTree>
    <p:extLst>
      <p:ext uri="{BB962C8B-B14F-4D97-AF65-F5344CB8AC3E}">
        <p14:creationId xmlns:p14="http://schemas.microsoft.com/office/powerpoint/2010/main" val="1081869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pPr marL="171450" indent="-171450">
              <a:buFont typeface="Arial" panose="020B0604020202020204" pitchFamily="34" charset="0"/>
              <a:buChar char="•"/>
            </a:pPr>
            <a:r>
              <a:rPr lang="en-US" dirty="0" smtClean="0"/>
              <a:t>History has shown repeatedly that most serious and catastrophic events, were preceded by warnings or near miss incidents. </a:t>
            </a:r>
          </a:p>
          <a:p>
            <a:pPr marL="171450" indent="-171450">
              <a:buFont typeface="Arial" panose="020B0604020202020204" pitchFamily="34" charset="0"/>
              <a:buChar char="•"/>
            </a:pPr>
            <a:r>
              <a:rPr lang="en-US" dirty="0" smtClean="0"/>
              <a:t>Recognizing and reporting near miss incidents can significantly improve worker safety and enhance an organization’s safety culture. </a:t>
            </a:r>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35</a:t>
            </a:fld>
            <a:endParaRPr lang="en-CA" dirty="0"/>
          </a:p>
        </p:txBody>
      </p:sp>
    </p:spTree>
    <p:extLst>
      <p:ext uri="{BB962C8B-B14F-4D97-AF65-F5344CB8AC3E}">
        <p14:creationId xmlns:p14="http://schemas.microsoft.com/office/powerpoint/2010/main" val="266477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groups of 3-5, have students brainstorm what emergency supplies they think they should have with them on the job.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After</a:t>
            </a:r>
            <a:r>
              <a:rPr lang="en-US" sz="1200" kern="1200" baseline="0" dirty="0" smtClean="0">
                <a:solidFill>
                  <a:schemeClr val="tx1"/>
                </a:solidFill>
                <a:effectLst/>
                <a:latin typeface="+mn-lt"/>
                <a:ea typeface="+mn-ea"/>
                <a:cs typeface="+mn-cs"/>
              </a:rPr>
              <a:t> 5-10 minutes, b</a:t>
            </a:r>
            <a:r>
              <a:rPr lang="en-US" sz="1200" kern="1200" dirty="0" smtClean="0">
                <a:solidFill>
                  <a:schemeClr val="tx1"/>
                </a:solidFill>
                <a:effectLst/>
                <a:latin typeface="+mn-lt"/>
                <a:ea typeface="+mn-ea"/>
                <a:cs typeface="+mn-cs"/>
              </a:rPr>
              <a:t>ring</a:t>
            </a:r>
            <a:r>
              <a:rPr lang="en-US" sz="1200" kern="1200" baseline="0" dirty="0" smtClean="0">
                <a:solidFill>
                  <a:schemeClr val="tx1"/>
                </a:solidFill>
                <a:effectLst/>
                <a:latin typeface="+mn-lt"/>
                <a:ea typeface="+mn-ea"/>
                <a:cs typeface="+mn-cs"/>
              </a:rPr>
              <a:t> the groups together and circle around to each group for one idea at a time until all ideas have been shared and </a:t>
            </a:r>
            <a:r>
              <a:rPr lang="en-CA" sz="1200" kern="1200" baseline="0" dirty="0" smtClean="0">
                <a:solidFill>
                  <a:schemeClr val="tx1"/>
                </a:solidFill>
                <a:effectLst/>
                <a:latin typeface="+mn-lt"/>
                <a:ea typeface="+mn-ea"/>
                <a:cs typeface="+mn-cs"/>
              </a:rPr>
              <a:t>discussed as needed.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See the lesson plan for supply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4</a:t>
            </a:fld>
            <a:endParaRPr lang="en-CA" dirty="0"/>
          </a:p>
        </p:txBody>
      </p:sp>
    </p:spTree>
    <p:extLst>
      <p:ext uri="{BB962C8B-B14F-4D97-AF65-F5344CB8AC3E}">
        <p14:creationId xmlns:p14="http://schemas.microsoft.com/office/powerpoint/2010/main" val="115988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It is recommended to use warning devices for all emergencies, whether they occur during the day or night, or on-road or off the road. </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dirty="0"/>
          </a:p>
        </p:txBody>
      </p:sp>
    </p:spTree>
    <p:extLst>
      <p:ext uri="{BB962C8B-B14F-4D97-AF65-F5344CB8AC3E}">
        <p14:creationId xmlns:p14="http://schemas.microsoft.com/office/powerpoint/2010/main" val="145978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dirty="0"/>
          </a:p>
        </p:txBody>
      </p:sp>
    </p:spTree>
    <p:extLst>
      <p:ext uri="{BB962C8B-B14F-4D97-AF65-F5344CB8AC3E}">
        <p14:creationId xmlns:p14="http://schemas.microsoft.com/office/powerpoint/2010/main" val="285299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Review the steps to free a stuck vehicle.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Avoid spinning the drive wheels and rocking, this will dig the vehicle in deeper. On ice or snow, spinning wheels will warm the ice or snow under the tires, reducing traction even more.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Dig out from in front of the wheels. Scatter sand or gravel in the wheel path. Lay loose chains in front of the vehicle’s tires.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When ready to try pulling out, start with the steering wheel facing straight ahead. Don’t turn the wheel until the vehicle is moving.</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Start in second or third gear, using very little power. This keeps the wheels from spinning and gives a smoother application of force.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Accelerate smoothly and gently. Ease off at the first sign of spinning or slipping. Allowing the wheels to continue spinning can cause you to dig in deeper and/or cause a spinout.</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791764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8</a:t>
            </a:fld>
            <a:endParaRPr lang="en-CA" dirty="0"/>
          </a:p>
        </p:txBody>
      </p:sp>
    </p:spTree>
    <p:extLst>
      <p:ext uri="{BB962C8B-B14F-4D97-AF65-F5344CB8AC3E}">
        <p14:creationId xmlns:p14="http://schemas.microsoft.com/office/powerpoint/2010/main" val="311575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dirty="0"/>
          </a:p>
        </p:txBody>
      </p:sp>
    </p:spTree>
    <p:extLst>
      <p:ext uri="{BB962C8B-B14F-4D97-AF65-F5344CB8AC3E}">
        <p14:creationId xmlns:p14="http://schemas.microsoft.com/office/powerpoint/2010/main" val="219260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CBC COV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035674"/>
            <a:ext cx="2049340" cy="365125"/>
          </a:xfrm>
          <a:prstGeom prst="rect">
            <a:avLst/>
          </a:prstGeom>
        </p:spPr>
        <p:txBody>
          <a:bodyPr wrap="none" lIns="0" tIns="0" rIns="0" bIns="0" anchor="b" anchorCtr="0"/>
          <a:lstStyle>
            <a:lvl1pPr>
              <a:defRPr sz="20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Footer Placeholder 4"/>
          <p:cNvSpPr>
            <a:spLocks noGrp="1"/>
          </p:cNvSpPr>
          <p:nvPr>
            <p:ph type="ftr" sz="quarter" idx="11"/>
          </p:nvPr>
        </p:nvSpPr>
        <p:spPr>
          <a:xfrm>
            <a:off x="8382000" y="6036308"/>
            <a:ext cx="1905000" cy="364491"/>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Text Placeholder 8"/>
          <p:cNvSpPr>
            <a:spLocks noGrp="1"/>
          </p:cNvSpPr>
          <p:nvPr>
            <p:ph type="body" sz="quarter" idx="12" hasCustomPrompt="1"/>
          </p:nvPr>
        </p:nvSpPr>
        <p:spPr>
          <a:xfrm>
            <a:off x="914400" y="1733939"/>
            <a:ext cx="10363200" cy="3733800"/>
          </a:xfrm>
          <a:prstGeom prst="rect">
            <a:avLst/>
          </a:prstGeom>
        </p:spPr>
        <p:txBody>
          <a:bodyPr/>
          <a:lstStyle>
            <a:lvl1pPr marL="457200" indent="-457200">
              <a:lnSpc>
                <a:spcPct val="100000"/>
              </a:lnSpc>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lnSpc>
                <a:spcPct val="100000"/>
              </a:lnSpc>
              <a:buClr>
                <a:srgbClr val="F57A01"/>
              </a:buClr>
              <a:buFont typeface="Courier New" panose="02070309020205020404" pitchFamily="49" charset="0"/>
              <a:buChar char="o"/>
              <a:defRPr>
                <a:solidFill>
                  <a:schemeClr val="tx1">
                    <a:lumMod val="50000"/>
                  </a:schemeClr>
                </a:solidFill>
              </a:defRPr>
            </a:lvl2pPr>
            <a:lvl3pPr marL="685800" indent="-171450">
              <a:lnSpc>
                <a:spcPct val="100000"/>
              </a:lnSpc>
              <a:buClr>
                <a:srgbClr val="F57A01"/>
              </a:buClr>
              <a:buFont typeface="Courier New" panose="02070309020205020404" pitchFamily="49" charset="0"/>
              <a:buChar char="o"/>
              <a:defRPr baseline="0">
                <a:solidFill>
                  <a:srgbClr val="404040"/>
                </a:solidFill>
                <a:latin typeface="Verdana" panose="020B0604030504040204" pitchFamily="34" charset="0"/>
              </a:defRPr>
            </a:lvl3pPr>
            <a:lvl4pPr marL="914400" indent="-228600">
              <a:lnSpc>
                <a:spcPct val="100000"/>
              </a:lnSpc>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lnSpc>
                <a:spcPct val="100000"/>
              </a:lnSpc>
              <a:buClr>
                <a:srgbClr val="F57A01"/>
              </a:buClr>
              <a:buFont typeface="Arial" panose="020B0604020202020204" pitchFamily="34" charset="0"/>
              <a:buChar char="•"/>
              <a:defRPr baseline="0">
                <a:solidFill>
                  <a:srgbClr val="404040"/>
                </a:solidFill>
              </a:defRPr>
            </a:lvl5pPr>
          </a:lstStyle>
          <a:p>
            <a:pPr lvl="0"/>
            <a:r>
              <a:rPr lang="en-US" dirty="0" smtClean="0"/>
              <a:t>Click to edit text styles</a:t>
            </a:r>
          </a:p>
          <a:p>
            <a:pPr lvl="2"/>
            <a:r>
              <a:rPr lang="en-US" dirty="0" smtClean="0"/>
              <a:t>Second level</a:t>
            </a:r>
          </a:p>
          <a:p>
            <a:pPr lvl="3"/>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smtClean="0"/>
              <a:t>Click to add a comparison title</a:t>
            </a:r>
            <a:endParaRPr lang="en-CA" dirty="0"/>
          </a:p>
        </p:txBody>
      </p:sp>
    </p:spTree>
    <p:extLst>
      <p:ext uri="{BB962C8B-B14F-4D97-AF65-F5344CB8AC3E}">
        <p14:creationId xmlns:p14="http://schemas.microsoft.com/office/powerpoint/2010/main" val="1403661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CBC SMART ART">
    <p:spTree>
      <p:nvGrpSpPr>
        <p:cNvPr id="1" name=""/>
        <p:cNvGrpSpPr/>
        <p:nvPr/>
      </p:nvGrpSpPr>
      <p:grpSpPr>
        <a:xfrm>
          <a:off x="0" y="0"/>
          <a:ext cx="0" cy="0"/>
          <a:chOff x="0" y="0"/>
          <a:chExt cx="0" cy="0"/>
        </a:xfrm>
      </p:grpSpPr>
      <p:sp>
        <p:nvSpPr>
          <p:cNvPr id="5" name="SmartArt Placeholder 4"/>
          <p:cNvSpPr>
            <a:spLocks noGrp="1"/>
          </p:cNvSpPr>
          <p:nvPr>
            <p:ph type="dgm" sz="quarter" idx="13" hasCustomPrompt="1"/>
          </p:nvPr>
        </p:nvSpPr>
        <p:spPr>
          <a:xfrm>
            <a:off x="381000" y="1143000"/>
            <a:ext cx="11430000" cy="5257800"/>
          </a:xfrm>
          <a:prstGeom prst="rect">
            <a:avLst/>
          </a:prstGeom>
        </p:spPr>
        <p:txBody>
          <a:bodyPr/>
          <a:lstStyle>
            <a:lvl1pPr marL="0" indent="0">
              <a:buNone/>
              <a:defRPr>
                <a:solidFill>
                  <a:schemeClr val="tx1">
                    <a:lumMod val="60000"/>
                    <a:lumOff val="40000"/>
                  </a:schemeClr>
                </a:solidFill>
              </a:defRPr>
            </a:lvl1pPr>
          </a:lstStyle>
          <a:p>
            <a:r>
              <a:rPr lang="en-US" dirty="0" smtClean="0"/>
              <a:t>Click icon below to add SmartArt graphic</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edit smart art graphic title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0628305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CBC SECTION">
    <p:spTree>
      <p:nvGrpSpPr>
        <p:cNvPr id="1" name=""/>
        <p:cNvGrpSpPr/>
        <p:nvPr/>
      </p:nvGrpSpPr>
      <p:grpSpPr>
        <a:xfrm>
          <a:off x="0" y="0"/>
          <a:ext cx="0" cy="0"/>
          <a:chOff x="0" y="0"/>
          <a:chExt cx="0" cy="0"/>
        </a:xfrm>
      </p:grpSpPr>
      <p:sp>
        <p:nvSpPr>
          <p:cNvPr id="10" name="Picture Placeholder 8"/>
          <p:cNvSpPr>
            <a:spLocks noGrp="1"/>
          </p:cNvSpPr>
          <p:nvPr>
            <p:ph type="pic" sz="quarter" idx="12" hasCustomPrompt="1"/>
          </p:nvPr>
        </p:nvSpPr>
        <p:spPr>
          <a:xfrm>
            <a:off x="838201" y="0"/>
            <a:ext cx="10515599" cy="5393063"/>
          </a:xfrm>
          <a:prstGeom prst="rect">
            <a:avLst/>
          </a:prstGeom>
          <a:solidFill>
            <a:schemeClr val="accent3"/>
          </a:solidFill>
          <a:ln>
            <a:noFill/>
          </a:ln>
        </p:spPr>
        <p:txBody>
          <a:bodyPr/>
          <a:lstStyle>
            <a:lvl1pPr marL="0" marR="0" indent="0"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None/>
              <a:tabLst/>
              <a:defRPr sz="2400">
                <a:solidFill>
                  <a:schemeClr val="bg1"/>
                </a:solidFill>
              </a:defRPr>
            </a:lvl1pPr>
          </a:lstStyle>
          <a:p>
            <a:r>
              <a:rPr lang="en-US" dirty="0" smtClean="0"/>
              <a:t>To change box color, right click box, choose “Fill” and pick the color .</a:t>
            </a:r>
            <a:r>
              <a:rPr lang="en-CA" dirty="0" smtClean="0"/>
              <a:t> </a:t>
            </a:r>
            <a:r>
              <a:rPr lang="en-US" dirty="0" smtClean="0"/>
              <a:t>If you like to add a picture, click icon below. Go to “cover images” folder and Double-click to select an image. </a:t>
            </a:r>
          </a:p>
        </p:txBody>
      </p:sp>
      <p:sp>
        <p:nvSpPr>
          <p:cNvPr id="7" name="Title 1"/>
          <p:cNvSpPr>
            <a:spLocks noGrp="1"/>
          </p:cNvSpPr>
          <p:nvPr>
            <p:ph type="ctrTitle" hasCustomPrompt="1"/>
          </p:nvPr>
        </p:nvSpPr>
        <p:spPr>
          <a:xfrm>
            <a:off x="1066800" y="3398410"/>
            <a:ext cx="10515600" cy="415498"/>
          </a:xfrm>
          <a:prstGeom prst="rect">
            <a:avLst/>
          </a:prstGeom>
        </p:spPr>
        <p:txBody>
          <a:bodyPr wrap="square" lIns="0" tIns="0" rIns="0" bIns="0" anchor="t" anchorCtr="0">
            <a:spAutoFit/>
          </a:bodyPr>
          <a:lstStyle>
            <a:lvl1pPr algn="l">
              <a:defRPr sz="30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add a section title</a:t>
            </a:r>
            <a:endParaRPr lang="en-CA" dirty="0"/>
          </a:p>
        </p:txBody>
      </p:sp>
      <p:sp>
        <p:nvSpPr>
          <p:cNvPr id="8" name="Subtitle 2"/>
          <p:cNvSpPr>
            <a:spLocks noGrp="1"/>
          </p:cNvSpPr>
          <p:nvPr>
            <p:ph type="subTitle" idx="1" hasCustomPrompt="1"/>
          </p:nvPr>
        </p:nvSpPr>
        <p:spPr>
          <a:xfrm>
            <a:off x="1066800" y="4087201"/>
            <a:ext cx="10515600" cy="332399"/>
          </a:xfrm>
          <a:prstGeom prst="rect">
            <a:avLst/>
          </a:prstGeom>
        </p:spPr>
        <p:txBody>
          <a:bodyPr wrap="square" lIns="0" tIns="0" rIns="0" bIns="0" anchor="t" anchorCtr="0">
            <a:sp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section subtitle (optional)</a:t>
            </a:r>
            <a:endParaRPr lang="en-CA"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2695" y="6232358"/>
            <a:ext cx="457200" cy="457200"/>
          </a:xfrm>
          <a:prstGeom prst="rect">
            <a:avLst/>
          </a:prstGeom>
        </p:spPr>
      </p:pic>
      <p:sp>
        <p:nvSpPr>
          <p:cNvPr id="13" name="Footer Placeholder 4"/>
          <p:cNvSpPr>
            <a:spLocks noGrp="1"/>
          </p:cNvSpPr>
          <p:nvPr>
            <p:ph type="ftr" sz="quarter" idx="3"/>
          </p:nvPr>
        </p:nvSpPr>
        <p:spPr>
          <a:xfrm>
            <a:off x="838200" y="6324600"/>
            <a:ext cx="1981200" cy="381000"/>
          </a:xfrm>
          <a:prstGeom prst="rect">
            <a:avLst/>
          </a:prstGeom>
          <a:noFill/>
        </p:spPr>
        <p:txBody>
          <a:bodyPr wrap="none" lIns="0" tIns="0" rIns="0" bIns="0" anchor="b" anchorCtr="0"/>
          <a:lstStyle>
            <a:lvl1pPr marL="0" marR="0" indent="0" algn="r"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5751735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CBC INSTRUCTIONS">
    <p:spTree>
      <p:nvGrpSpPr>
        <p:cNvPr id="1" name=""/>
        <p:cNvGrpSpPr/>
        <p:nvPr/>
      </p:nvGrpSpPr>
      <p:grpSpPr>
        <a:xfrm>
          <a:off x="0" y="0"/>
          <a:ext cx="0" cy="0"/>
          <a:chOff x="0" y="0"/>
          <a:chExt cx="0" cy="0"/>
        </a:xfrm>
      </p:grpSpPr>
      <p:sp>
        <p:nvSpPr>
          <p:cNvPr id="6" name="Text Placeholder 4"/>
          <p:cNvSpPr txBox="1">
            <a:spLocks/>
          </p:cNvSpPr>
          <p:nvPr/>
        </p:nvSpPr>
        <p:spPr>
          <a:xfrm>
            <a:off x="407353" y="1371600"/>
            <a:ext cx="6246650" cy="4605339"/>
          </a:xfrm>
          <a:prstGeom prst="rect">
            <a:avLst/>
          </a:prstGeom>
        </p:spPr>
        <p:txBody>
          <a:bodyPr lIns="0" tIns="0" rIns="0" bIns="0"/>
          <a:lstStyle>
            <a:lvl1pPr marL="514350" indent="-514350" algn="l" defTabSz="914400" rtl="0" eaLnBrk="1" latinLnBrk="0" hangingPunct="1">
              <a:lnSpc>
                <a:spcPct val="90000"/>
              </a:lnSpc>
              <a:spcBef>
                <a:spcPts val="1000"/>
              </a:spcBef>
              <a:buClr>
                <a:srgbClr val="009DE0"/>
              </a:buClr>
              <a:buFont typeface="+mj-lt"/>
              <a:buAutoNum type="arabicPeriod"/>
              <a:tabLst/>
              <a:defRPr sz="2800" kern="1200" baseline="0">
                <a:solidFill>
                  <a:schemeClr val="tx1"/>
                </a:solidFill>
                <a:latin typeface="+mj-lt"/>
                <a:ea typeface="+mn-ea"/>
                <a:cs typeface="+mn-cs"/>
              </a:defRPr>
            </a:lvl1pPr>
            <a:lvl2pPr marL="687388" indent="-173038" algn="l" defTabSz="914400" rtl="0" eaLnBrk="1" latinLnBrk="0" hangingPunct="1">
              <a:lnSpc>
                <a:spcPct val="90000"/>
              </a:lnSpc>
              <a:spcBef>
                <a:spcPts val="500"/>
              </a:spcBef>
              <a:buClr>
                <a:srgbClr val="777777"/>
              </a:buClr>
              <a:buFont typeface="Arial" panose="020B0604020202020204" pitchFamily="34" charset="0"/>
              <a:buChar char="•"/>
              <a:defRPr sz="2400" kern="1200">
                <a:solidFill>
                  <a:schemeClr val="tx1"/>
                </a:solidFill>
                <a:latin typeface="+mj-lt"/>
                <a:ea typeface="+mn-ea"/>
                <a:cs typeface="+mn-cs"/>
              </a:defRPr>
            </a:lvl2pPr>
            <a:lvl3pPr marL="854075" indent="-1666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74725" indent="-1206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1089025" indent="-1143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r>
              <a:rPr lang="en-US" sz="2400" dirty="0" smtClean="0"/>
              <a:t>Make sure you’re on </a:t>
            </a:r>
            <a:r>
              <a:rPr lang="en-US" sz="2400" dirty="0" smtClean="0">
                <a:solidFill>
                  <a:srgbClr val="D24929"/>
                </a:solidFill>
              </a:rPr>
              <a:t>HOME</a:t>
            </a:r>
            <a:r>
              <a:rPr lang="en-US" sz="2400" dirty="0" smtClean="0"/>
              <a:t> tab.</a:t>
            </a:r>
          </a:p>
          <a:p>
            <a:pPr marL="400050" indent="-400050"/>
            <a:r>
              <a:rPr lang="en-US" sz="2400" dirty="0" smtClean="0"/>
              <a:t>Click </a:t>
            </a:r>
            <a:r>
              <a:rPr lang="en-US" sz="2400" b="1" dirty="0" smtClean="0"/>
              <a:t>New Slide</a:t>
            </a:r>
            <a:r>
              <a:rPr lang="en-US" sz="2400" dirty="0" smtClean="0"/>
              <a:t> (Ctrl+M). </a:t>
            </a:r>
          </a:p>
          <a:p>
            <a:pPr marL="400050" indent="-400050"/>
            <a:r>
              <a:rPr lang="en-US" sz="2400" dirty="0" smtClean="0"/>
              <a:t>To change layout, click </a:t>
            </a:r>
            <a:r>
              <a:rPr lang="en-US" sz="2400" b="1" dirty="0" smtClean="0"/>
              <a:t>Layout</a:t>
            </a:r>
            <a:r>
              <a:rPr lang="en-US" sz="2400" dirty="0" smtClean="0"/>
              <a:t>. (Or right-mouse click to choose a layout.)</a:t>
            </a:r>
          </a:p>
          <a:p>
            <a:pPr marL="400050" indent="-400050"/>
            <a:r>
              <a:rPr lang="en-US" sz="2400" dirty="0" smtClean="0"/>
              <a:t>Follow instructions on layout slide.</a:t>
            </a:r>
          </a:p>
          <a:p>
            <a:pPr marL="0" indent="0">
              <a:buFont typeface="+mj-lt"/>
              <a:buNone/>
            </a:pPr>
            <a:endParaRPr lang="en-US" sz="2400" dirty="0" smtClean="0"/>
          </a:p>
          <a:p>
            <a:pPr marL="0" indent="0">
              <a:buFont typeface="+mj-lt"/>
              <a:buNone/>
            </a:pPr>
            <a:r>
              <a:rPr lang="en-US" sz="2400" dirty="0" smtClean="0">
                <a:solidFill>
                  <a:schemeClr val="accent2"/>
                </a:solidFill>
              </a:rPr>
              <a:t>TIPS</a:t>
            </a:r>
            <a:endParaRPr lang="en-US" sz="2400" dirty="0">
              <a:solidFill>
                <a:schemeClr val="accent2"/>
              </a:solidFill>
            </a:endParaRPr>
          </a:p>
          <a:p>
            <a:pPr marL="225425" indent="-219075">
              <a:buFont typeface="Arial" panose="020B0604020202020204" pitchFamily="34" charset="0"/>
              <a:buChar char="•"/>
            </a:pPr>
            <a:r>
              <a:rPr lang="en-US" sz="2400" dirty="0" smtClean="0"/>
              <a:t>Print these widescreen slides on legal.</a:t>
            </a:r>
          </a:p>
          <a:p>
            <a:pPr marL="225425" marR="0" indent="-219075"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Char char="•"/>
              <a:tabLst/>
              <a:defRPr/>
            </a:pPr>
            <a:r>
              <a:rPr lang="en-US" sz="2400" dirty="0" smtClean="0"/>
              <a:t>Check out the </a:t>
            </a:r>
            <a:r>
              <a:rPr lang="en-US" sz="2400" dirty="0" smtClean="0">
                <a:solidFill>
                  <a:schemeClr val="accent2"/>
                </a:solidFill>
              </a:rPr>
              <a:t>shapes </a:t>
            </a:r>
            <a:r>
              <a:rPr lang="en-US" sz="2400" dirty="0" smtClean="0">
                <a:solidFill>
                  <a:schemeClr val="tx1"/>
                </a:solidFill>
              </a:rPr>
              <a:t>and</a:t>
            </a:r>
            <a:r>
              <a:rPr lang="en-US" sz="2400" baseline="0" dirty="0" smtClean="0">
                <a:solidFill>
                  <a:schemeClr val="accent2"/>
                </a:solidFill>
              </a:rPr>
              <a:t> icon</a:t>
            </a:r>
            <a:r>
              <a:rPr lang="en-US" sz="2400" dirty="0" smtClean="0">
                <a:solidFill>
                  <a:schemeClr val="accent2"/>
                </a:solidFill>
              </a:rPr>
              <a:t> toolbox </a:t>
            </a:r>
            <a:r>
              <a:rPr lang="en-US" sz="2400" dirty="0" smtClean="0"/>
              <a:t>slides!</a:t>
            </a:r>
          </a:p>
          <a:p>
            <a:pPr marL="225425" indent="-219075">
              <a:buFont typeface="Arial" panose="020B0604020202020204" pitchFamily="34" charset="0"/>
              <a:buChar char="•"/>
            </a:pPr>
            <a:r>
              <a:rPr lang="en-US" sz="2400" dirty="0" smtClean="0"/>
              <a:t>Delete this slide before presenting.</a:t>
            </a:r>
          </a:p>
        </p:txBody>
      </p:sp>
      <p:grpSp>
        <p:nvGrpSpPr>
          <p:cNvPr id="7" name="Group 6"/>
          <p:cNvGrpSpPr/>
          <p:nvPr/>
        </p:nvGrpSpPr>
        <p:grpSpPr>
          <a:xfrm>
            <a:off x="7010400" y="1371600"/>
            <a:ext cx="4460479" cy="4158139"/>
            <a:chOff x="6893322" y="1696164"/>
            <a:chExt cx="4460479" cy="415813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865834"/>
              <a:ext cx="4114801" cy="2286000"/>
            </a:xfrm>
            <a:prstGeom prst="rect">
              <a:avLst/>
            </a:prstGeom>
          </p:spPr>
        </p:pic>
        <p:sp>
          <p:nvSpPr>
            <p:cNvPr id="9" name="Oval Callout 8"/>
            <p:cNvSpPr/>
            <p:nvPr/>
          </p:nvSpPr>
          <p:spPr>
            <a:xfrm>
              <a:off x="6893322" y="1909920"/>
              <a:ext cx="1007321" cy="914400"/>
            </a:xfrm>
            <a:prstGeom prst="wedgeEllipseCallout">
              <a:avLst>
                <a:gd name="adj1" fmla="val 27105"/>
                <a:gd name="adj2" fmla="val 63623"/>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1</a:t>
              </a:r>
              <a:endParaRPr lang="en-CA" sz="5400" dirty="0"/>
            </a:p>
          </p:txBody>
        </p:sp>
        <p:sp>
          <p:nvSpPr>
            <p:cNvPr id="10" name="Oval Callout 9"/>
            <p:cNvSpPr/>
            <p:nvPr/>
          </p:nvSpPr>
          <p:spPr>
            <a:xfrm>
              <a:off x="10346480" y="2449115"/>
              <a:ext cx="1007321" cy="914400"/>
            </a:xfrm>
            <a:prstGeom prst="wedgeEllipseCallout">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3</a:t>
              </a:r>
              <a:endParaRPr lang="en-CA" sz="5400" dirty="0"/>
            </a:p>
          </p:txBody>
        </p:sp>
        <p:sp>
          <p:nvSpPr>
            <p:cNvPr id="11" name="Oval Callout 10"/>
            <p:cNvSpPr/>
            <p:nvPr/>
          </p:nvSpPr>
          <p:spPr>
            <a:xfrm>
              <a:off x="8792739" y="4939903"/>
              <a:ext cx="1007321" cy="914400"/>
            </a:xfrm>
            <a:prstGeom prst="wedgeEllipseCallout">
              <a:avLst>
                <a:gd name="adj1" fmla="val 22005"/>
                <a:gd name="adj2" fmla="val -68961"/>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2</a:t>
              </a:r>
              <a:endParaRPr lang="en-CA" sz="5400" dirty="0"/>
            </a:p>
          </p:txBody>
        </p:sp>
        <p:sp>
          <p:nvSpPr>
            <p:cNvPr id="12" name="TextBox 11"/>
            <p:cNvSpPr txBox="1"/>
            <p:nvPr/>
          </p:nvSpPr>
          <p:spPr>
            <a:xfrm>
              <a:off x="8207743" y="1696164"/>
              <a:ext cx="2057400" cy="861774"/>
            </a:xfrm>
            <a:prstGeom prst="rect">
              <a:avLst/>
            </a:prstGeom>
            <a:noFill/>
          </p:spPr>
          <p:txBody>
            <a:bodyPr wrap="square" lIns="0" tIns="0" rIns="0" bIns="0" rtlCol="0">
              <a:spAutoFit/>
            </a:bodyPr>
            <a:lstStyle/>
            <a:p>
              <a:r>
                <a:rPr lang="en-US" sz="2800" dirty="0" smtClean="0">
                  <a:solidFill>
                    <a:schemeClr val="accent1"/>
                  </a:solidFill>
                </a:rPr>
                <a:t>How to</a:t>
              </a:r>
              <a:br>
                <a:rPr lang="en-US" sz="2800" dirty="0" smtClean="0">
                  <a:solidFill>
                    <a:schemeClr val="accent1"/>
                  </a:solidFill>
                </a:rPr>
              </a:br>
              <a:r>
                <a:rPr lang="en-US" sz="2800" dirty="0" smtClean="0">
                  <a:solidFill>
                    <a:schemeClr val="accent1"/>
                  </a:solidFill>
                </a:rPr>
                <a:t>add a slide</a:t>
              </a:r>
              <a:endParaRPr lang="en-CA" sz="2800" dirty="0">
                <a:solidFill>
                  <a:schemeClr val="accent1"/>
                </a:solidFill>
              </a:endParaRPr>
            </a:p>
          </p:txBody>
        </p:sp>
      </p:grpSp>
      <p:sp>
        <p:nvSpPr>
          <p:cNvPr id="13" name="TextBox 12"/>
          <p:cNvSpPr txBox="1"/>
          <p:nvPr/>
        </p:nvSpPr>
        <p:spPr>
          <a:xfrm>
            <a:off x="407353" y="457200"/>
            <a:ext cx="10717847" cy="492443"/>
          </a:xfrm>
          <a:prstGeom prst="rect">
            <a:avLst/>
          </a:prstGeom>
          <a:noFill/>
        </p:spPr>
        <p:txBody>
          <a:bodyPr wrap="square" lIns="0" tIns="0" rIns="0" bIns="0" rtlCol="0">
            <a:spAutoFit/>
          </a:bodyPr>
          <a:lstStyle/>
          <a:p>
            <a:r>
              <a:rPr lang="en-US" sz="3200" dirty="0" smtClean="0">
                <a:solidFill>
                  <a:schemeClr val="tx1"/>
                </a:solidFill>
              </a:rPr>
              <a:t>How to get started</a:t>
            </a:r>
            <a:endParaRPr lang="en-CA" sz="3200" dirty="0">
              <a:solidFill>
                <a:schemeClr val="tx1"/>
              </a:solidFill>
            </a:endParaRPr>
          </a:p>
        </p:txBody>
      </p:sp>
    </p:spTree>
    <p:extLst>
      <p:ext uri="{BB962C8B-B14F-4D97-AF65-F5344CB8AC3E}">
        <p14:creationId xmlns:p14="http://schemas.microsoft.com/office/powerpoint/2010/main" val="9770122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2800" y="4343400"/>
            <a:ext cx="10363200" cy="685800"/>
          </a:xfrm>
        </p:spPr>
        <p:txBody>
          <a:bodyPr tIns="0">
            <a:normAutofit/>
          </a:bodyPr>
          <a:lstStyle>
            <a:lvl1pPr algn="l">
              <a:defRPr sz="3000" baseline="0">
                <a:latin typeface="Verdana" panose="020B0604030504040204" pitchFamily="34" charset="0"/>
              </a:defRPr>
            </a:lvl1pPr>
          </a:lstStyle>
          <a:p>
            <a:r>
              <a:rPr lang="en-US" dirty="0" smtClean="0"/>
              <a:t>Click to edit presentation title</a:t>
            </a:r>
            <a:endParaRPr lang="en-US" dirty="0"/>
          </a:p>
        </p:txBody>
      </p:sp>
      <p:sp>
        <p:nvSpPr>
          <p:cNvPr id="4" name="Text Placeholder 3"/>
          <p:cNvSpPr>
            <a:spLocks noGrp="1"/>
          </p:cNvSpPr>
          <p:nvPr>
            <p:ph type="body" sz="quarter" idx="10" hasCustomPrompt="1"/>
          </p:nvPr>
        </p:nvSpPr>
        <p:spPr>
          <a:xfrm>
            <a:off x="812800" y="5029200"/>
            <a:ext cx="10363200" cy="381000"/>
          </a:xfrm>
          <a:prstGeom prst="rect">
            <a:avLst/>
          </a:prstGeom>
        </p:spPr>
        <p:txBody>
          <a:bodyPr tIns="0"/>
          <a:lstStyle>
            <a:lvl1pPr>
              <a:defRPr sz="1800"/>
            </a:lvl1pPr>
          </a:lstStyle>
          <a:p>
            <a:pPr lvl="0"/>
            <a:r>
              <a:rPr lang="en-US" dirty="0" smtClean="0"/>
              <a:t>Click to edit presentation subtitle</a:t>
            </a:r>
            <a:endParaRPr lang="en-US" dirty="0"/>
          </a:p>
        </p:txBody>
      </p:sp>
    </p:spTree>
    <p:extLst>
      <p:ext uri="{BB962C8B-B14F-4D97-AF65-F5344CB8AC3E}">
        <p14:creationId xmlns:p14="http://schemas.microsoft.com/office/powerpoint/2010/main" val="6909677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8713" y="378442"/>
            <a:ext cx="9336743" cy="787121"/>
          </a:xfrm>
        </p:spPr>
        <p:txBody>
          <a:bodyPr>
            <a:normAutofit/>
          </a:bodyPr>
          <a:lstStyle>
            <a:lvl1pPr algn="l">
              <a:defRPr sz="3200">
                <a:solidFill>
                  <a:srgbClr val="02B0EA"/>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1948713" y="1668321"/>
            <a:ext cx="7356860" cy="3910346"/>
          </a:xfrm>
          <a:prstGeom prst="rect">
            <a:avLst/>
          </a:prstGeom>
        </p:spPr>
        <p:txBody>
          <a:bodyPr/>
          <a:lstStyle>
            <a:lvl1pPr marL="0" indent="0">
              <a:lnSpc>
                <a:spcPct val="100000"/>
              </a:lnSpc>
              <a:spcBef>
                <a:spcPts val="0"/>
              </a:spcBef>
              <a:spcAft>
                <a:spcPts val="600"/>
              </a:spcAft>
              <a:buNone/>
              <a:defRPr sz="2600" baseline="0">
                <a:solidFill>
                  <a:schemeClr val="bg1">
                    <a:lumMod val="50000"/>
                  </a:schemeClr>
                </a:solidFill>
                <a:latin typeface="Verdana"/>
                <a:cs typeface="Verdana"/>
              </a:defRPr>
            </a:lvl1pPr>
            <a:lvl2pPr>
              <a:lnSpc>
                <a:spcPct val="100000"/>
              </a:lnSpc>
              <a:spcBef>
                <a:spcPts val="0"/>
              </a:spcBef>
              <a:spcAft>
                <a:spcPts val="600"/>
              </a:spcAft>
              <a:defRPr sz="2200" baseline="0">
                <a:solidFill>
                  <a:schemeClr val="bg1">
                    <a:lumMod val="50000"/>
                  </a:schemeClr>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391234" y="6538912"/>
            <a:ext cx="800767" cy="319088"/>
          </a:xfrm>
          <a:prstGeom prst="rect">
            <a:avLst/>
          </a:prstGeom>
        </p:spPr>
        <p:txBody>
          <a:bodyPr/>
          <a:lstStyle>
            <a:lvl1pPr algn="ctr">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3221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2800" baseline="0"/>
            </a:lvl1pPr>
          </a:lstStyle>
          <a:p>
            <a:r>
              <a:rPr lang="en-US" dirty="0" smtClean="0"/>
              <a:t>Click to edit Master title style</a:t>
            </a:r>
            <a:endParaRPr lang="en-US" dirty="0"/>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a:buClr>
                <a:srgbClr val="F57A01"/>
              </a:buClr>
              <a:defRPr sz="2700" baseline="0">
                <a:latin typeface="Verdana" panose="020B0604030504040204" pitchFamily="34" charset="0"/>
              </a:defRPr>
            </a:lvl1pPr>
            <a:lvl2pPr>
              <a:defRPr sz="2600" baseline="0">
                <a:latin typeface="Verdana" panose="020B0604030504040204" pitchFamily="34" charset="0"/>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2"/>
          </p:nvPr>
        </p:nvSpPr>
        <p:spPr/>
        <p:txBody>
          <a:bodyPr/>
          <a:lstStyle/>
          <a:p>
            <a:fld id="{0FF33D2E-B4E6-4FF6-99DC-91C411C64D6C}" type="slidenum">
              <a:rPr lang="en-CA" smtClean="0"/>
              <a:t>‹#›</a:t>
            </a:fld>
            <a:endParaRPr lang="en-CA" dirty="0"/>
          </a:p>
        </p:txBody>
      </p:sp>
    </p:spTree>
    <p:extLst>
      <p:ext uri="{BB962C8B-B14F-4D97-AF65-F5344CB8AC3E}">
        <p14:creationId xmlns:p14="http://schemas.microsoft.com/office/powerpoint/2010/main" val="3394163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3000" baseline="0">
                <a:latin typeface="Verdana" panose="020B0604030504040204" pitchFamily="34" charset="0"/>
              </a:defRPr>
            </a:lvl1pPr>
          </a:lstStyle>
          <a:p>
            <a:r>
              <a:rPr lang="en-US" dirty="0" smtClean="0"/>
              <a:t>Click to edit Master title style</a:t>
            </a:r>
            <a:endParaRPr lang="en-US" dirty="0"/>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marL="228600" indent="-228600">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buClr>
                <a:srgbClr val="F57A01"/>
              </a:buClr>
              <a:buFont typeface="Courier New" panose="02070309020205020404" pitchFamily="49" charset="0"/>
              <a:buChar char="o"/>
              <a:defRPr sz="2500" baseline="0">
                <a:solidFill>
                  <a:srgbClr val="404040"/>
                </a:solidFill>
                <a:latin typeface="Verdana" panose="020B0604030504040204" pitchFamily="34" charset="0"/>
              </a:defRPr>
            </a:lvl2pPr>
            <a:lvl3pPr marL="685800" indent="-171450">
              <a:buClr>
                <a:srgbClr val="F57A01"/>
              </a:buClr>
              <a:buFont typeface="Wingdings" panose="05000000000000000000" pitchFamily="2" charset="2"/>
              <a:buChar char="§"/>
              <a:defRPr baseline="0">
                <a:solidFill>
                  <a:srgbClr val="404040"/>
                </a:solidFill>
                <a:latin typeface="Verdana" panose="020B0604030504040204" pitchFamily="34" charset="0"/>
              </a:defRPr>
            </a:lvl3pPr>
            <a:lvl4pPr marL="914400" indent="-228600">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buClr>
                <a:srgbClr val="F57A01"/>
              </a:buClr>
              <a:buFont typeface="Arial" panose="020B0604020202020204" pitchFamily="34" charset="0"/>
              <a:buChar char="•"/>
              <a:defRPr baseline="0">
                <a:solidFill>
                  <a:srgbClr val="404040"/>
                </a:solidFill>
                <a:latin typeface="Verdan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96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CBC AGENDA">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2" name="TextBox 1"/>
          <p:cNvSpPr txBox="1"/>
          <p:nvPr/>
        </p:nvSpPr>
        <p:spPr>
          <a:xfrm>
            <a:off x="381000" y="355997"/>
            <a:ext cx="10744200" cy="492443"/>
          </a:xfrm>
          <a:prstGeom prst="rect">
            <a:avLst/>
          </a:prstGeom>
          <a:noFill/>
        </p:spPr>
        <p:txBody>
          <a:bodyPr wrap="square" lIns="0" tIns="0" rIns="0" bIns="0" rtlCol="0">
            <a:spAutoFit/>
          </a:bodyPr>
          <a:lstStyle/>
          <a:p>
            <a:r>
              <a:rPr lang="en-US" sz="3200" dirty="0" smtClean="0">
                <a:solidFill>
                  <a:schemeClr val="tx1">
                    <a:lumMod val="50000"/>
                  </a:schemeClr>
                </a:solidFill>
              </a:rPr>
              <a:t>Agenda</a:t>
            </a:r>
            <a:endParaRPr lang="en-CA" sz="3200" dirty="0">
              <a:solidFill>
                <a:schemeClr val="tx1">
                  <a:lumMod val="50000"/>
                </a:schemeClr>
              </a:solidFill>
            </a:endParaRPr>
          </a:p>
        </p:txBody>
      </p:sp>
      <p:sp>
        <p:nvSpPr>
          <p:cNvPr id="5" name="Text Placeholder 4"/>
          <p:cNvSpPr>
            <a:spLocks noGrp="1"/>
          </p:cNvSpPr>
          <p:nvPr>
            <p:ph type="body" sz="quarter" idx="10" hasCustomPrompt="1"/>
          </p:nvPr>
        </p:nvSpPr>
        <p:spPr>
          <a:xfrm>
            <a:off x="381000" y="1600200"/>
            <a:ext cx="11430000" cy="1641475"/>
          </a:xfrm>
          <a:prstGeom prst="rect">
            <a:avLst/>
          </a:prstGeom>
        </p:spPr>
        <p:txBody>
          <a:bodyPr lIns="0" tIns="0" rIns="0" bIns="0"/>
          <a:lstStyle>
            <a:lvl1pPr marL="514350" indent="-514350">
              <a:lnSpc>
                <a:spcPct val="150000"/>
              </a:lnSpc>
              <a:buClr>
                <a:srgbClr val="F57A01"/>
              </a:buClr>
              <a:buFont typeface="+mj-lt"/>
              <a:buAutoNum type="arabicPeriod"/>
              <a:tabLst/>
              <a:defRPr baseline="0">
                <a:solidFill>
                  <a:srgbClr val="404040"/>
                </a:solidFill>
                <a:latin typeface="Verdana" panose="020B0604030504040204" pitchFamily="34" charset="0"/>
              </a:defRPr>
            </a:lvl1pPr>
            <a:lvl2pPr marL="857250" indent="-342900">
              <a:lnSpc>
                <a:spcPct val="150000"/>
              </a:lnSpc>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1030287" indent="-342900">
              <a:lnSpc>
                <a:spcPct val="150000"/>
              </a:lnSpc>
              <a:buClr>
                <a:srgbClr val="F57A01"/>
              </a:buClr>
              <a:buSzPct val="80000"/>
              <a:buFont typeface="Wingdings" panose="05000000000000000000" pitchFamily="2" charset="2"/>
              <a:buChar char="Ø"/>
              <a:defRPr>
                <a:solidFill>
                  <a:srgbClr val="404040"/>
                </a:solidFill>
                <a:latin typeface="Verdana" panose="020B0604030504040204" pitchFamily="34" charset="0"/>
              </a:defRPr>
            </a:lvl3pPr>
            <a:lvl4pPr marL="974725" indent="-120650">
              <a:buFont typeface="Arial" panose="020B0604020202020204" pitchFamily="34" charset="0"/>
              <a:buChar char="•"/>
              <a:defRPr sz="1600">
                <a:solidFill>
                  <a:schemeClr val="tx1">
                    <a:lumMod val="50000"/>
                  </a:schemeClr>
                </a:solidFill>
              </a:defRPr>
            </a:lvl4pPr>
            <a:lvl5pPr marL="1089025" indent="-114300">
              <a:defRPr sz="1200">
                <a:solidFill>
                  <a:schemeClr val="tx1">
                    <a:lumMod val="50000"/>
                  </a:schemeClr>
                </a:solidFill>
              </a:defRPr>
            </a:lvl5pPr>
          </a:lstStyle>
          <a:p>
            <a:pPr lvl="0"/>
            <a:r>
              <a:rPr lang="en-US" dirty="0" smtClean="0"/>
              <a:t>Click to add an agenda list.</a:t>
            </a:r>
          </a:p>
          <a:p>
            <a:pPr lvl="1"/>
            <a:r>
              <a:rPr lang="en-US" dirty="0" smtClean="0"/>
              <a:t>Second level</a:t>
            </a:r>
          </a:p>
          <a:p>
            <a:pPr lvl="2"/>
            <a:r>
              <a:rPr lang="en-US" dirty="0" smtClean="0"/>
              <a:t>Third level</a:t>
            </a:r>
          </a:p>
        </p:txBody>
      </p:sp>
      <p:sp>
        <p:nvSpPr>
          <p:cNvPr id="6"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56133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CBC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67800" y="6629400"/>
            <a:ext cx="2743200" cy="162649"/>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9" name="Title 9"/>
          <p:cNvSpPr>
            <a:spLocks noGrp="1"/>
          </p:cNvSpPr>
          <p:nvPr>
            <p:ph type="title" hasCustomPrompt="1"/>
          </p:nvPr>
        </p:nvSpPr>
        <p:spPr>
          <a:xfrm>
            <a:off x="381000" y="457201"/>
            <a:ext cx="10744200" cy="457199"/>
          </a:xfrm>
          <a:prstGeom prst="rect">
            <a:avLst/>
          </a:prstGeom>
        </p:spPr>
        <p:txBody>
          <a:bodyPr lIns="0" tIns="0" rIns="0" bIns="0"/>
          <a:lstStyle>
            <a:lvl1pPr>
              <a:defRPr baseline="0">
                <a:solidFill>
                  <a:schemeClr val="tx1">
                    <a:lumMod val="75000"/>
                  </a:schemeClr>
                </a:solidFill>
              </a:defRPr>
            </a:lvl1pPr>
          </a:lstStyle>
          <a:p>
            <a:r>
              <a:rPr lang="en-US" dirty="0" smtClean="0"/>
              <a:t>Click to edit blank page title</a:t>
            </a:r>
            <a:endParaRPr lang="en-CA" dirty="0"/>
          </a:p>
        </p:txBody>
      </p:sp>
      <p:sp>
        <p:nvSpPr>
          <p:cNvPr id="5" name="Footer Placeholder 5"/>
          <p:cNvSpPr txBox="1">
            <a:spLocks/>
          </p:cNvSpPr>
          <p:nvPr/>
        </p:nvSpPr>
        <p:spPr>
          <a:xfrm>
            <a:off x="409303" y="6400799"/>
            <a:ext cx="1876697" cy="391250"/>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037076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CBC CHART">
    <p:spTree>
      <p:nvGrpSpPr>
        <p:cNvPr id="1" name=""/>
        <p:cNvGrpSpPr/>
        <p:nvPr/>
      </p:nvGrpSpPr>
      <p:grpSpPr>
        <a:xfrm>
          <a:off x="0" y="0"/>
          <a:ext cx="0" cy="0"/>
          <a:chOff x="0" y="0"/>
          <a:chExt cx="0" cy="0"/>
        </a:xfrm>
      </p:grpSpPr>
      <p:sp>
        <p:nvSpPr>
          <p:cNvPr id="5" name="Chart Placeholder 4"/>
          <p:cNvSpPr>
            <a:spLocks noGrp="1"/>
          </p:cNvSpPr>
          <p:nvPr>
            <p:ph type="chart" sz="quarter" idx="13" hasCustomPrompt="1"/>
          </p:nvPr>
        </p:nvSpPr>
        <p:spPr>
          <a:xfrm>
            <a:off x="381000" y="1142999"/>
            <a:ext cx="11430000" cy="5257799"/>
          </a:xfrm>
          <a:prstGeom prst="rect">
            <a:avLst/>
          </a:prstGeom>
          <a:noFill/>
          <a:ln>
            <a:noFill/>
          </a:ln>
        </p:spPr>
        <p:txBody>
          <a:bodyPr lIns="0" tIns="0" rIns="0" bIns="0"/>
          <a:lstStyle>
            <a:lvl1pPr marL="0" indent="0">
              <a:buNone/>
              <a:defRPr baseline="0">
                <a:solidFill>
                  <a:srgbClr val="B7BBBD"/>
                </a:solidFill>
              </a:defRPr>
            </a:lvl1pPr>
          </a:lstStyle>
          <a:p>
            <a:r>
              <a:rPr lang="en-US" dirty="0" smtClean="0"/>
              <a:t>Click icon below to create or add chart from other file.</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edit chart title style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1121986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CBC TABLE">
    <p:spTree>
      <p:nvGrpSpPr>
        <p:cNvPr id="1" name=""/>
        <p:cNvGrpSpPr/>
        <p:nvPr/>
      </p:nvGrpSpPr>
      <p:grpSpPr>
        <a:xfrm>
          <a:off x="0" y="0"/>
          <a:ext cx="0" cy="0"/>
          <a:chOff x="0" y="0"/>
          <a:chExt cx="0" cy="0"/>
        </a:xfrm>
      </p:grpSpPr>
      <p:sp>
        <p:nvSpPr>
          <p:cNvPr id="6" name="Table Placeholder 5"/>
          <p:cNvSpPr>
            <a:spLocks noGrp="1"/>
          </p:cNvSpPr>
          <p:nvPr>
            <p:ph type="tbl" sz="quarter" idx="13" hasCustomPrompt="1"/>
          </p:nvPr>
        </p:nvSpPr>
        <p:spPr>
          <a:xfrm>
            <a:off x="381000" y="1143000"/>
            <a:ext cx="11430000" cy="5257800"/>
          </a:xfrm>
          <a:prstGeom prst="rect">
            <a:avLst/>
          </a:prstGeom>
        </p:spPr>
        <p:txBody>
          <a:bodyPr lIns="0" tIns="0" rIns="0" bIns="0"/>
          <a:lstStyle>
            <a:lvl1pPr marL="0" indent="0">
              <a:buNone/>
              <a:defRPr>
                <a:solidFill>
                  <a:srgbClr val="B7BBBD"/>
                </a:solidFill>
              </a:defRPr>
            </a:lvl1pPr>
          </a:lstStyle>
          <a:p>
            <a:r>
              <a:rPr lang="en-US" dirty="0" smtClean="0"/>
              <a:t>Click icon to create or add existing table from other program.</a:t>
            </a:r>
            <a:endParaRPr lang="en-CA" dirty="0"/>
          </a:p>
        </p:txBody>
      </p:sp>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table title</a:t>
            </a:r>
            <a:endParaRPr lang="en-CA" dirty="0"/>
          </a:p>
        </p:txBody>
      </p:sp>
      <p:sp>
        <p:nvSpPr>
          <p:cNvPr id="8"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4903067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CBC 2 COLUMN">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9025345"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5"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a two-column title</a:t>
            </a:r>
            <a:endParaRPr lang="en-CA" dirty="0"/>
          </a:p>
        </p:txBody>
      </p:sp>
      <p:sp>
        <p:nvSpPr>
          <p:cNvPr id="7" name="Footer Placeholder 5"/>
          <p:cNvSpPr txBox="1">
            <a:spLocks/>
          </p:cNvSpPr>
          <p:nvPr/>
        </p:nvSpPr>
        <p:spPr>
          <a:xfrm>
            <a:off x="413084" y="6583361"/>
            <a:ext cx="20290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90969A"/>
                </a:solidFill>
              </a:rPr>
              <a:t>DRAFT | Confidential</a:t>
            </a:r>
            <a:endParaRPr lang="en-CA" sz="1200" dirty="0" smtClean="0">
              <a:solidFill>
                <a:srgbClr val="90969A"/>
              </a:solidFill>
            </a:endParaRPr>
          </a:p>
          <a:p>
            <a:pPr algn="l"/>
            <a:endParaRPr lang="en-CA" sz="1400" dirty="0">
              <a:solidFill>
                <a:srgbClr val="90969A"/>
              </a:solidFill>
            </a:endParaRPr>
          </a:p>
        </p:txBody>
      </p:sp>
      <p:sp>
        <p:nvSpPr>
          <p:cNvPr id="8" name="Content Placeholder 2"/>
          <p:cNvSpPr>
            <a:spLocks noGrp="1"/>
          </p:cNvSpPr>
          <p:nvPr>
            <p:ph idx="1" hasCustomPrompt="1"/>
          </p:nvPr>
        </p:nvSpPr>
        <p:spPr>
          <a:xfrm>
            <a:off x="409302" y="116016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1st list</a:t>
            </a:r>
          </a:p>
          <a:p>
            <a:pPr lvl="1"/>
            <a:r>
              <a:rPr lang="en-US" dirty="0" smtClean="0"/>
              <a:t>Second level</a:t>
            </a:r>
          </a:p>
          <a:p>
            <a:pPr lvl="2"/>
            <a:r>
              <a:rPr lang="en-US" dirty="0" smtClean="0"/>
              <a:t>Third level</a:t>
            </a:r>
          </a:p>
        </p:txBody>
      </p:sp>
      <p:sp>
        <p:nvSpPr>
          <p:cNvPr id="11" name="Content Placeholder 2"/>
          <p:cNvSpPr>
            <a:spLocks noGrp="1"/>
          </p:cNvSpPr>
          <p:nvPr>
            <p:ph idx="10" hasCustomPrompt="1"/>
          </p:nvPr>
        </p:nvSpPr>
        <p:spPr>
          <a:xfrm>
            <a:off x="6347459" y="1142999"/>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2nd list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652819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CBC COMPAR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1000" y="1579114"/>
            <a:ext cx="5486400"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1st title</a:t>
            </a:r>
          </a:p>
        </p:txBody>
      </p:sp>
      <p:sp>
        <p:nvSpPr>
          <p:cNvPr id="5" name="Text Placeholder 4"/>
          <p:cNvSpPr>
            <a:spLocks noGrp="1"/>
          </p:cNvSpPr>
          <p:nvPr>
            <p:ph type="body" sz="quarter" idx="3" hasCustomPrompt="1"/>
          </p:nvPr>
        </p:nvSpPr>
        <p:spPr>
          <a:xfrm>
            <a:off x="6324599" y="1583909"/>
            <a:ext cx="5486399"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2nd title</a:t>
            </a:r>
          </a:p>
        </p:txBody>
      </p:sp>
      <p:sp>
        <p:nvSpPr>
          <p:cNvPr id="10" name="Slide Number Placeholder 5"/>
          <p:cNvSpPr>
            <a:spLocks noGrp="1"/>
          </p:cNvSpPr>
          <p:nvPr>
            <p:ph type="sldNum" sz="quarter" idx="10"/>
          </p:nvPr>
        </p:nvSpPr>
        <p:spPr>
          <a:xfrm>
            <a:off x="9067798"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3"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smtClean="0"/>
              <a:t>Click to add a comparison title</a:t>
            </a:r>
            <a:endParaRPr lang="en-CA" dirty="0"/>
          </a:p>
        </p:txBody>
      </p:sp>
      <p:sp>
        <p:nvSpPr>
          <p:cNvPr id="9"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a:t>
            </a:r>
            <a:r>
              <a:rPr lang="en-US" sz="1200" baseline="0" dirty="0" smtClean="0">
                <a:solidFill>
                  <a:srgbClr val="90969A"/>
                </a:solidFill>
              </a:rPr>
              <a:t> </a:t>
            </a:r>
            <a:r>
              <a:rPr lang="en-US" sz="1200" dirty="0" smtClean="0">
                <a:solidFill>
                  <a:srgbClr val="90969A"/>
                </a:solidFill>
              </a:rPr>
              <a:t>Confidential</a:t>
            </a:r>
            <a:endParaRPr lang="en-CA" sz="1200" dirty="0">
              <a:solidFill>
                <a:srgbClr val="90969A"/>
              </a:solidFill>
            </a:endParaRPr>
          </a:p>
        </p:txBody>
      </p:sp>
      <p:sp>
        <p:nvSpPr>
          <p:cNvPr id="15" name="Content Placeholder 2"/>
          <p:cNvSpPr>
            <a:spLocks noGrp="1"/>
          </p:cNvSpPr>
          <p:nvPr>
            <p:ph idx="13" hasCustomPrompt="1"/>
          </p:nvPr>
        </p:nvSpPr>
        <p:spPr>
          <a:xfrm>
            <a:off x="395151" y="2215106"/>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baseline="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baseline="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the 1st compare</a:t>
            </a:r>
          </a:p>
          <a:p>
            <a:pPr lvl="1"/>
            <a:r>
              <a:rPr lang="en-US" dirty="0" smtClean="0"/>
              <a:t>Second level</a:t>
            </a:r>
          </a:p>
          <a:p>
            <a:pPr lvl="2"/>
            <a:r>
              <a:rPr lang="en-US" dirty="0" smtClean="0"/>
              <a:t>Third level</a:t>
            </a:r>
          </a:p>
        </p:txBody>
      </p:sp>
      <p:sp>
        <p:nvSpPr>
          <p:cNvPr id="16" name="Content Placeholder 2"/>
          <p:cNvSpPr>
            <a:spLocks noGrp="1"/>
          </p:cNvSpPr>
          <p:nvPr>
            <p:ph idx="14" hasCustomPrompt="1"/>
          </p:nvPr>
        </p:nvSpPr>
        <p:spPr>
          <a:xfrm>
            <a:off x="6324599" y="220823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2nd compare</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928349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CBC OBJEC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495800" y="1143001"/>
            <a:ext cx="7298507" cy="5257800"/>
          </a:xfrm>
          <a:prstGeom prst="rect">
            <a:avLst/>
          </a:prstGeom>
        </p:spPr>
        <p:txBody>
          <a:bodyPr lIns="0" tIns="0" rIns="0" bIns="0"/>
          <a:lstStyle>
            <a:lvl1pPr marL="0" indent="0">
              <a:buNone/>
              <a:defRPr sz="3200">
                <a:solidFill>
                  <a:srgbClr val="B7BBB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or other object from another file.</a:t>
            </a:r>
            <a:endParaRPr lang="en-CA" dirty="0"/>
          </a:p>
        </p:txBody>
      </p:sp>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object w/ caption title</a:t>
            </a:r>
            <a:endParaRPr lang="en-CA" dirty="0"/>
          </a:p>
        </p:txBody>
      </p:sp>
      <p:sp>
        <p:nvSpPr>
          <p:cNvPr id="7"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2806592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CBC VIDEO">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video title</a:t>
            </a:r>
            <a:endParaRPr lang="en-CA" dirty="0"/>
          </a:p>
        </p:txBody>
      </p:sp>
      <p:sp>
        <p:nvSpPr>
          <p:cNvPr id="7"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
        <p:nvSpPr>
          <p:cNvPr id="5" name="Media Placeholder 4"/>
          <p:cNvSpPr>
            <a:spLocks noGrp="1"/>
          </p:cNvSpPr>
          <p:nvPr>
            <p:ph type="media" sz="quarter" idx="10" hasCustomPrompt="1"/>
          </p:nvPr>
        </p:nvSpPr>
        <p:spPr>
          <a:xfrm>
            <a:off x="4495800" y="1143000"/>
            <a:ext cx="7297738" cy="5257800"/>
          </a:xfrm>
          <a:prstGeom prst="rect">
            <a:avLst/>
          </a:prstGeom>
        </p:spPr>
        <p:txBody>
          <a:bodyPr lIns="0" tIns="0" rIns="0" bIns="0"/>
          <a:lstStyle>
            <a:lvl1pPr marL="0" indent="0">
              <a:buNone/>
              <a:defRPr baseline="0">
                <a:solidFill>
                  <a:schemeClr val="accent4"/>
                </a:solidFill>
              </a:defRPr>
            </a:lvl1pPr>
          </a:lstStyle>
          <a:p>
            <a:r>
              <a:rPr lang="en-US" dirty="0" smtClean="0"/>
              <a:t>Click icon below to add a video or other media.</a:t>
            </a:r>
            <a:endParaRPr lang="en-CA" dirty="0"/>
          </a:p>
        </p:txBody>
      </p:sp>
    </p:spTree>
    <p:extLst>
      <p:ext uri="{BB962C8B-B14F-4D97-AF65-F5344CB8AC3E}">
        <p14:creationId xmlns:p14="http://schemas.microsoft.com/office/powerpoint/2010/main" val="3054004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381000" y="6400800"/>
            <a:ext cx="4114800" cy="365125"/>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Slide Number Placeholder 5"/>
          <p:cNvSpPr>
            <a:spLocks noGrp="1"/>
          </p:cNvSpPr>
          <p:nvPr>
            <p:ph type="sldNum" sz="quarter" idx="4"/>
          </p:nvPr>
        </p:nvSpPr>
        <p:spPr>
          <a:xfrm>
            <a:off x="9007152" y="6374674"/>
            <a:ext cx="2743200" cy="365125"/>
          </a:xfrm>
          <a:prstGeom prst="rect">
            <a:avLst/>
          </a:prstGeom>
        </p:spPr>
        <p:txBody>
          <a:bodyPr vert="horz" lIns="0" tIns="0" rIns="0" bIns="0" rtlCol="0" anchor="b" anchorCtr="0"/>
          <a:lstStyle>
            <a:lvl1pPr algn="r">
              <a:defRPr sz="1200">
                <a:solidFill>
                  <a:schemeClr val="tx1">
                    <a:tint val="75000"/>
                  </a:schemeClr>
                </a:solidFill>
              </a:defRPr>
            </a:lvl1pPr>
          </a:lstStyle>
          <a:p>
            <a:fld id="{0FF33D2E-B4E6-4FF6-99DC-91C411C64D6C}" type="slidenum">
              <a:rPr lang="en-CA" smtClean="0"/>
              <a:t>‹#›</a:t>
            </a:fld>
            <a:endParaRPr lang="en-CA" dirty="0"/>
          </a:p>
        </p:txBody>
      </p:sp>
      <p:sp>
        <p:nvSpPr>
          <p:cNvPr id="2" name="Title Placeholder 1"/>
          <p:cNvSpPr>
            <a:spLocks noGrp="1"/>
          </p:cNvSpPr>
          <p:nvPr>
            <p:ph type="title"/>
          </p:nvPr>
        </p:nvSpPr>
        <p:spPr>
          <a:xfrm>
            <a:off x="381000" y="447963"/>
            <a:ext cx="10744200" cy="466437"/>
          </a:xfrm>
          <a:prstGeom prst="rect">
            <a:avLst/>
          </a:prstGeom>
        </p:spPr>
        <p:txBody>
          <a:bodyPr vert="horz" lIns="0" tIns="0" rIns="0" bIns="0" rtlCol="0" anchor="ctr">
            <a:normAutofit/>
          </a:bodyPr>
          <a:lstStyle/>
          <a:p>
            <a:r>
              <a:rPr lang="en-US" smtClean="0"/>
              <a:t>Click to edit Master title style</a:t>
            </a:r>
            <a:endParaRPr lang="en-CA" dirty="0"/>
          </a:p>
        </p:txBody>
      </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68000" y="430238"/>
            <a:ext cx="1354784" cy="501886"/>
          </a:xfrm>
          <a:prstGeom prst="rect">
            <a:avLst/>
          </a:prstGeom>
        </p:spPr>
      </p:pic>
    </p:spTree>
    <p:extLst>
      <p:ext uri="{BB962C8B-B14F-4D97-AF65-F5344CB8AC3E}">
        <p14:creationId xmlns:p14="http://schemas.microsoft.com/office/powerpoint/2010/main" val="311455814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6" r:id="rId14"/>
    <p:sldLayoutId id="2147483888" r:id="rId15"/>
    <p:sldLayoutId id="2147483762" r:id="rId1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CA" sz="3200" b="1" kern="1200" dirty="0">
          <a:solidFill>
            <a:srgbClr val="63BB4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9DE0"/>
        </a:buClr>
        <a:buFont typeface="Arial" panose="020B0604020202020204" pitchFamily="34" charset="0"/>
        <a:buChar char="•"/>
        <a:defRPr sz="2800" kern="1200">
          <a:solidFill>
            <a:schemeClr val="tx1"/>
          </a:solidFill>
          <a:latin typeface="+mj-lt"/>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800" kern="1200">
          <a:solidFill>
            <a:schemeClr val="tx1"/>
          </a:solidFill>
          <a:latin typeface="+mj-lt"/>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40">
          <p15:clr>
            <a:srgbClr val="F26B43"/>
          </p15:clr>
        </p15:guide>
        <p15:guide id="3"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330421" y="1475509"/>
            <a:ext cx="9249833" cy="1122218"/>
          </a:xfrm>
        </p:spPr>
        <p:txBody>
          <a:bodyPr>
            <a:normAutofit fontScale="90000"/>
          </a:bodyPr>
          <a:lstStyle/>
          <a:p>
            <a:pPr algn="ctr"/>
            <a:r>
              <a:rPr lang="en-US" sz="4400" dirty="0" smtClean="0"/>
              <a:t>MELT Class 1 Driver Training</a:t>
            </a:r>
            <a:br>
              <a:rPr lang="en-US" sz="4400" dirty="0" smtClean="0"/>
            </a:br>
            <a:r>
              <a:rPr lang="en-US" sz="4400" dirty="0" smtClean="0"/>
              <a:t> </a:t>
            </a:r>
            <a:br>
              <a:rPr lang="en-US" sz="4400" dirty="0" smtClean="0"/>
            </a:br>
            <a:r>
              <a:rPr lang="en-US" sz="4400" i="1" dirty="0" smtClean="0"/>
              <a:t>Handling emergencies</a:t>
            </a:r>
            <a:endParaRPr lang="en-CA" sz="4400" i="1" dirty="0"/>
          </a:p>
        </p:txBody>
      </p:sp>
      <p:pic>
        <p:nvPicPr>
          <p:cNvPr id="5" name="Picture 4"/>
          <p:cNvPicPr>
            <a:picLocks noChangeAspect="1"/>
          </p:cNvPicPr>
          <p:nvPr/>
        </p:nvPicPr>
        <p:blipFill>
          <a:blip r:embed="rId3"/>
          <a:stretch>
            <a:fillRect/>
          </a:stretch>
        </p:blipFill>
        <p:spPr>
          <a:xfrm>
            <a:off x="3576371" y="5055861"/>
            <a:ext cx="2152761" cy="1416123"/>
          </a:xfrm>
          <a:prstGeom prst="rect">
            <a:avLst/>
          </a:prstGeom>
        </p:spPr>
      </p:pic>
      <p:pic>
        <p:nvPicPr>
          <p:cNvPr id="6" name="Picture 5"/>
          <p:cNvPicPr>
            <a:picLocks noChangeAspect="1"/>
          </p:cNvPicPr>
          <p:nvPr/>
        </p:nvPicPr>
        <p:blipFill>
          <a:blip r:embed="rId4"/>
          <a:stretch>
            <a:fillRect/>
          </a:stretch>
        </p:blipFill>
        <p:spPr>
          <a:xfrm rot="-5400000">
            <a:off x="7006483" y="4641395"/>
            <a:ext cx="1363727" cy="2192659"/>
          </a:xfrm>
          <a:prstGeom prst="rect">
            <a:avLst/>
          </a:prstGeom>
        </p:spPr>
      </p:pic>
      <p:pic>
        <p:nvPicPr>
          <p:cNvPr id="7" name="Picture 2" descr="U9_A-IMG_2806"/>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175620" y="3587037"/>
            <a:ext cx="1935115" cy="129034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stretch>
            <a:fillRect/>
          </a:stretch>
        </p:blipFill>
        <p:spPr>
          <a:xfrm>
            <a:off x="8049412" y="3587037"/>
            <a:ext cx="2418415" cy="1281892"/>
          </a:xfrm>
          <a:prstGeom prst="roundRect">
            <a:avLst/>
          </a:prstGeom>
        </p:spPr>
      </p:pic>
      <p:pic>
        <p:nvPicPr>
          <p:cNvPr id="9" name="Picture 1" descr="Report a Spill 1-800-663-34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9520" y="3751729"/>
            <a:ext cx="2654661" cy="1125651"/>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63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Threshold braking </a:t>
            </a:r>
            <a:endParaRPr lang="en-CA" dirty="0"/>
          </a:p>
        </p:txBody>
      </p:sp>
      <p:sp>
        <p:nvSpPr>
          <p:cNvPr id="3" name="Content Placeholder 2"/>
          <p:cNvSpPr>
            <a:spLocks noGrp="1"/>
          </p:cNvSpPr>
          <p:nvPr>
            <p:ph sz="quarter" idx="11"/>
          </p:nvPr>
        </p:nvSpPr>
        <p:spPr>
          <a:xfrm>
            <a:off x="838201" y="1254369"/>
            <a:ext cx="10515600" cy="4855485"/>
          </a:xfrm>
        </p:spPr>
        <p:txBody>
          <a:bodyPr/>
          <a:lstStyle/>
          <a:p>
            <a:r>
              <a:rPr lang="en-US" sz="2400" dirty="0"/>
              <a:t>Requires a sensitive touch on the brake </a:t>
            </a:r>
            <a:r>
              <a:rPr lang="en-US" sz="2400" dirty="0" smtClean="0"/>
              <a:t>pedal.</a:t>
            </a:r>
            <a:endParaRPr lang="en-US" sz="2400" dirty="0"/>
          </a:p>
          <a:p>
            <a:r>
              <a:rPr lang="en-US" sz="2400" dirty="0"/>
              <a:t>Do not “pump the brakes” – this will only extend the stopping distance and reduce air </a:t>
            </a:r>
            <a:r>
              <a:rPr lang="en-US" sz="2400" dirty="0" smtClean="0"/>
              <a:t>pressure.</a:t>
            </a:r>
            <a:endParaRPr lang="en-US" sz="2400" dirty="0"/>
          </a:p>
          <a:p>
            <a:r>
              <a:rPr lang="en-US" sz="2400" dirty="0"/>
              <a:t>Apply brake pressure up to the point of almost locking the wheels, then backing off just enough to prevent the </a:t>
            </a:r>
            <a:r>
              <a:rPr lang="en-US" sz="2400" dirty="0" smtClean="0"/>
              <a:t>skid.</a:t>
            </a:r>
            <a:endParaRPr lang="en-US" sz="2400" dirty="0"/>
          </a:p>
          <a:p>
            <a:r>
              <a:rPr lang="en-US" sz="2400" dirty="0"/>
              <a:t>Constantly adjust pressure on the brake pedal throughout the stop to keep it at that </a:t>
            </a:r>
            <a:r>
              <a:rPr lang="en-US" sz="2400" dirty="0" smtClean="0"/>
              <a:t>point.</a:t>
            </a:r>
            <a:endParaRPr lang="en-US" sz="2400" dirty="0"/>
          </a:p>
          <a:p>
            <a:r>
              <a:rPr lang="en-US" sz="2400" dirty="0"/>
              <a:t>If the brakes lock, immediately ease up and reapply.</a:t>
            </a:r>
          </a:p>
          <a:p>
            <a:r>
              <a:rPr lang="en-US" sz="2400" dirty="0"/>
              <a:t>Once mastered, will stop you faster than any other </a:t>
            </a:r>
            <a:r>
              <a:rPr lang="en-US" sz="2400" dirty="0" smtClean="0"/>
              <a:t>technique.</a:t>
            </a:r>
            <a:endParaRPr lang="en-US" sz="2400" dirty="0"/>
          </a:p>
          <a:p>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10</a:t>
            </a:fld>
            <a:endParaRPr lang="en-CA" dirty="0"/>
          </a:p>
        </p:txBody>
      </p:sp>
    </p:spTree>
    <p:extLst>
      <p:ext uri="{BB962C8B-B14F-4D97-AF65-F5344CB8AC3E}">
        <p14:creationId xmlns:p14="http://schemas.microsoft.com/office/powerpoint/2010/main" val="3054070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Skid avoidance and control </a:t>
            </a:r>
            <a:endParaRPr lang="en-CA" dirty="0"/>
          </a:p>
        </p:txBody>
      </p:sp>
      <p:sp>
        <p:nvSpPr>
          <p:cNvPr id="3" name="Content Placeholder 2"/>
          <p:cNvSpPr>
            <a:spLocks noGrp="1"/>
          </p:cNvSpPr>
          <p:nvPr>
            <p:ph sz="quarter" idx="11"/>
          </p:nvPr>
        </p:nvSpPr>
        <p:spPr>
          <a:xfrm>
            <a:off x="838201" y="1254369"/>
            <a:ext cx="10515600" cy="1925249"/>
          </a:xfrm>
        </p:spPr>
        <p:txBody>
          <a:bodyPr/>
          <a:lstStyle/>
          <a:p>
            <a:pPr marL="0" indent="0">
              <a:buNone/>
            </a:pPr>
            <a:r>
              <a:rPr lang="en-US" sz="2400" dirty="0"/>
              <a:t>What can cause loss of traction?</a:t>
            </a:r>
          </a:p>
          <a:p>
            <a:pPr marL="0" indent="0">
              <a:buNone/>
            </a:pPr>
            <a:endParaRPr lang="en-US" sz="2400" dirty="0"/>
          </a:p>
          <a:p>
            <a:pPr marL="0" indent="0">
              <a:buNone/>
            </a:pPr>
            <a:r>
              <a:rPr lang="en-US" sz="2400" dirty="0"/>
              <a:t>How can you anticipate and react to a skid?</a:t>
            </a:r>
            <a:br>
              <a:rPr lang="en-US" sz="2400" dirty="0"/>
            </a:br>
            <a:endParaRPr lang="en-US"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11</a:t>
            </a:fld>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604" y="2727118"/>
            <a:ext cx="4743095" cy="3449524"/>
          </a:xfrm>
          <a:prstGeom prst="rect">
            <a:avLst/>
          </a:prstGeom>
        </p:spPr>
      </p:pic>
    </p:spTree>
    <p:extLst>
      <p:ext uri="{BB962C8B-B14F-4D97-AF65-F5344CB8AC3E}">
        <p14:creationId xmlns:p14="http://schemas.microsoft.com/office/powerpoint/2010/main" val="346842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Jackknife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12</a:t>
            </a:fld>
            <a:endParaRPr lang="en-CA" dirty="0"/>
          </a:p>
        </p:txBody>
      </p:sp>
      <p:pic>
        <p:nvPicPr>
          <p:cNvPr id="5" name="Content Placeholder 3"/>
          <p:cNvPicPr>
            <a:picLocks noGrp="1" noChangeAspect="1"/>
          </p:cNvPicPr>
          <p:nvPr>
            <p:ph sz="quarter" idx="11"/>
          </p:nvPr>
        </p:nvPicPr>
        <p:blipFill>
          <a:blip r:embed="rId3"/>
          <a:stretch>
            <a:fillRect/>
          </a:stretch>
        </p:blipFill>
        <p:spPr>
          <a:xfrm>
            <a:off x="2070611" y="1471221"/>
            <a:ext cx="8108541" cy="4139870"/>
          </a:xfrm>
          <a:prstGeom prst="rect">
            <a:avLst/>
          </a:prstGeom>
        </p:spPr>
      </p:pic>
    </p:spTree>
    <p:extLst>
      <p:ext uri="{BB962C8B-B14F-4D97-AF65-F5344CB8AC3E}">
        <p14:creationId xmlns:p14="http://schemas.microsoft.com/office/powerpoint/2010/main" val="178205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Trailer swing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13</a:t>
            </a:fld>
            <a:endParaRPr lang="en-CA" dirty="0"/>
          </a:p>
        </p:txBody>
      </p:sp>
      <p:pic>
        <p:nvPicPr>
          <p:cNvPr id="6" name="Content Placeholder 3"/>
          <p:cNvPicPr>
            <a:picLocks noGrp="1" noChangeAspect="1"/>
          </p:cNvPicPr>
          <p:nvPr>
            <p:ph sz="quarter" idx="11"/>
          </p:nvPr>
        </p:nvPicPr>
        <p:blipFill>
          <a:blip r:embed="rId3"/>
          <a:stretch>
            <a:fillRect/>
          </a:stretch>
        </p:blipFill>
        <p:spPr>
          <a:xfrm>
            <a:off x="1725397" y="1520943"/>
            <a:ext cx="8227999" cy="4027802"/>
          </a:xfrm>
          <a:prstGeom prst="rect">
            <a:avLst/>
          </a:prstGeom>
        </p:spPr>
      </p:pic>
    </p:spTree>
    <p:extLst>
      <p:ext uri="{BB962C8B-B14F-4D97-AF65-F5344CB8AC3E}">
        <p14:creationId xmlns:p14="http://schemas.microsoft.com/office/powerpoint/2010/main" val="3644200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Tire failure </a:t>
            </a:r>
            <a:endParaRPr lang="en-CA" dirty="0"/>
          </a:p>
        </p:txBody>
      </p:sp>
      <p:sp>
        <p:nvSpPr>
          <p:cNvPr id="3" name="Content Placeholder 2"/>
          <p:cNvSpPr>
            <a:spLocks noGrp="1"/>
          </p:cNvSpPr>
          <p:nvPr>
            <p:ph sz="quarter" idx="11"/>
          </p:nvPr>
        </p:nvSpPr>
        <p:spPr>
          <a:xfrm>
            <a:off x="5039591" y="1254369"/>
            <a:ext cx="6314210" cy="4759569"/>
          </a:xfrm>
        </p:spPr>
        <p:txBody>
          <a:bodyPr/>
          <a:lstStyle/>
          <a:p>
            <a:pPr marL="0" indent="0">
              <a:buNone/>
            </a:pPr>
            <a:r>
              <a:rPr lang="en-US" sz="2400" dirty="0"/>
              <a:t>Blowouts can cause tremendous steering and wheel vibration, but don't be alarmed. </a:t>
            </a:r>
          </a:p>
          <a:p>
            <a:r>
              <a:rPr lang="en-US" sz="2400" dirty="0"/>
              <a:t>Don’t immediately apply the brakes.</a:t>
            </a:r>
          </a:p>
          <a:p>
            <a:r>
              <a:rPr lang="en-US" sz="2400" dirty="0"/>
              <a:t>Take your foot off the gas pedal to slow down and steer the vehicle firmly in the direction you want to go. </a:t>
            </a:r>
          </a:p>
          <a:p>
            <a:r>
              <a:rPr lang="en-US" sz="2400" dirty="0"/>
              <a:t>Bring the vehicle to a stop off the road.</a:t>
            </a:r>
          </a:p>
          <a:p>
            <a:r>
              <a:rPr lang="en-US" sz="2400" dirty="0"/>
              <a:t>Turn on 4-ways.</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14</a:t>
            </a:fld>
            <a:endParaRPr lang="en-CA" dirty="0"/>
          </a:p>
        </p:txBody>
      </p:sp>
      <p:pic>
        <p:nvPicPr>
          <p:cNvPr id="6" name="Picture 5"/>
          <p:cNvPicPr>
            <a:picLocks noChangeAspect="1"/>
          </p:cNvPicPr>
          <p:nvPr/>
        </p:nvPicPr>
        <p:blipFill>
          <a:blip r:embed="rId3"/>
          <a:stretch>
            <a:fillRect/>
          </a:stretch>
        </p:blipFill>
        <p:spPr>
          <a:xfrm>
            <a:off x="1151008" y="1254369"/>
            <a:ext cx="3447619" cy="2761905"/>
          </a:xfrm>
          <a:prstGeom prst="roundRect">
            <a:avLst/>
          </a:prstGeom>
        </p:spPr>
      </p:pic>
    </p:spTree>
    <p:extLst>
      <p:ext uri="{BB962C8B-B14F-4D97-AF65-F5344CB8AC3E}">
        <p14:creationId xmlns:p14="http://schemas.microsoft.com/office/powerpoint/2010/main" val="342874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Flooded roadway </a:t>
            </a:r>
            <a:endParaRPr lang="en-CA" dirty="0"/>
          </a:p>
        </p:txBody>
      </p:sp>
      <p:sp>
        <p:nvSpPr>
          <p:cNvPr id="3" name="Content Placeholder 2"/>
          <p:cNvSpPr>
            <a:spLocks noGrp="1"/>
          </p:cNvSpPr>
          <p:nvPr>
            <p:ph sz="quarter" idx="11"/>
          </p:nvPr>
        </p:nvSpPr>
        <p:spPr>
          <a:xfrm>
            <a:off x="838201" y="1254370"/>
            <a:ext cx="10515600" cy="4013822"/>
          </a:xfrm>
        </p:spPr>
        <p:txBody>
          <a:bodyPr/>
          <a:lstStyle/>
          <a:p>
            <a:pPr marL="0" indent="0">
              <a:buNone/>
            </a:pPr>
            <a:r>
              <a:rPr lang="en-US" sz="2400" dirty="0"/>
              <a:t>If you’re going to drive through:</a:t>
            </a:r>
          </a:p>
          <a:p>
            <a:endParaRPr lang="en-US" sz="2400" dirty="0"/>
          </a:p>
          <a:p>
            <a:r>
              <a:rPr lang="en-US" sz="2400" dirty="0"/>
              <a:t>slow to a crawl as you approach the </a:t>
            </a:r>
            <a:r>
              <a:rPr lang="en-US" sz="2400" dirty="0" smtClean="0"/>
              <a:t>water,</a:t>
            </a:r>
            <a:endParaRPr lang="en-US" sz="2400" dirty="0"/>
          </a:p>
          <a:p>
            <a:r>
              <a:rPr lang="en-US" sz="2400" dirty="0"/>
              <a:t>place a slight drag (a light constant pressure) on the brakes while you drive </a:t>
            </a:r>
            <a:r>
              <a:rPr lang="en-US" sz="2400" dirty="0" smtClean="0"/>
              <a:t>through,</a:t>
            </a:r>
            <a:endParaRPr lang="en-US" sz="2400" dirty="0"/>
          </a:p>
          <a:p>
            <a:r>
              <a:rPr lang="en-US" sz="2400" dirty="0" smtClean="0"/>
              <a:t>the </a:t>
            </a:r>
            <a:r>
              <a:rPr lang="en-US" sz="2400" dirty="0"/>
              <a:t>drag will reduce the amount of water on the </a:t>
            </a:r>
            <a:r>
              <a:rPr lang="en-US" sz="2400" dirty="0" smtClean="0"/>
              <a:t>brakes, and </a:t>
            </a:r>
            <a:endParaRPr lang="en-US" sz="2400" dirty="0"/>
          </a:p>
          <a:p>
            <a:r>
              <a:rPr lang="en-US" sz="2400" dirty="0"/>
              <a:t>after driving through the water, apply the brakes for a short distance to dry them </a:t>
            </a:r>
            <a:r>
              <a:rPr lang="en-US" sz="2400" dirty="0" smtClean="0"/>
              <a:t>out. </a:t>
            </a:r>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15</a:t>
            </a:fld>
            <a:endParaRPr lang="en-CA" dirty="0"/>
          </a:p>
        </p:txBody>
      </p:sp>
    </p:spTree>
    <p:extLst>
      <p:ext uri="{BB962C8B-B14F-4D97-AF65-F5344CB8AC3E}">
        <p14:creationId xmlns:p14="http://schemas.microsoft.com/office/powerpoint/2010/main" val="716516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actions </a:t>
            </a:r>
            <a:endParaRPr lang="en-CA" dirty="0"/>
          </a:p>
        </p:txBody>
      </p:sp>
      <p:sp>
        <p:nvSpPr>
          <p:cNvPr id="3" name="Content Placeholder 2"/>
          <p:cNvSpPr>
            <a:spLocks noGrp="1"/>
          </p:cNvSpPr>
          <p:nvPr>
            <p:ph sz="quarter" idx="11"/>
          </p:nvPr>
        </p:nvSpPr>
        <p:spPr>
          <a:xfrm>
            <a:off x="838201" y="1254370"/>
            <a:ext cx="10515600" cy="1177104"/>
          </a:xfrm>
        </p:spPr>
        <p:txBody>
          <a:bodyPr/>
          <a:lstStyle/>
          <a:p>
            <a:pPr marL="0" indent="0">
              <a:buNone/>
            </a:pPr>
            <a:r>
              <a:rPr lang="en-US" dirty="0"/>
              <a:t>Wildlife- moose, deer, elk, caribou, bighorn sheep, </a:t>
            </a:r>
            <a:r>
              <a:rPr lang="en-US" dirty="0" smtClean="0"/>
              <a:t>cattle and horses. </a:t>
            </a:r>
            <a:endParaRPr lang="en-US"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16</a:t>
            </a:fld>
            <a:endParaRPr lang="en-CA" dirty="0"/>
          </a:p>
        </p:txBody>
      </p:sp>
      <p:pic>
        <p:nvPicPr>
          <p:cNvPr id="5" name="Picture 4"/>
          <p:cNvPicPr>
            <a:picLocks noChangeAspect="1"/>
          </p:cNvPicPr>
          <p:nvPr/>
        </p:nvPicPr>
        <p:blipFill>
          <a:blip r:embed="rId3"/>
          <a:stretch>
            <a:fillRect/>
          </a:stretch>
        </p:blipFill>
        <p:spPr>
          <a:xfrm>
            <a:off x="2798304" y="2800345"/>
            <a:ext cx="2542623" cy="2576077"/>
          </a:xfrm>
          <a:prstGeom prst="rect">
            <a:avLst/>
          </a:prstGeom>
        </p:spPr>
      </p:pic>
      <p:pic>
        <p:nvPicPr>
          <p:cNvPr id="6" name="Picture 5"/>
          <p:cNvPicPr>
            <a:picLocks noChangeAspect="1"/>
          </p:cNvPicPr>
          <p:nvPr/>
        </p:nvPicPr>
        <p:blipFill>
          <a:blip r:embed="rId4"/>
          <a:stretch>
            <a:fillRect/>
          </a:stretch>
        </p:blipFill>
        <p:spPr>
          <a:xfrm>
            <a:off x="6005944" y="2624229"/>
            <a:ext cx="2718629" cy="2752193"/>
          </a:xfrm>
          <a:prstGeom prst="rect">
            <a:avLst/>
          </a:prstGeom>
        </p:spPr>
      </p:pic>
    </p:spTree>
    <p:extLst>
      <p:ext uri="{BB962C8B-B14F-4D97-AF65-F5344CB8AC3E}">
        <p14:creationId xmlns:p14="http://schemas.microsoft.com/office/powerpoint/2010/main" val="3698571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actions – activity  </a:t>
            </a:r>
            <a:endParaRPr lang="en-CA" dirty="0"/>
          </a:p>
        </p:txBody>
      </p:sp>
      <p:sp>
        <p:nvSpPr>
          <p:cNvPr id="3" name="Content Placeholder 2"/>
          <p:cNvSpPr>
            <a:spLocks noGrp="1"/>
          </p:cNvSpPr>
          <p:nvPr>
            <p:ph sz="quarter" idx="11"/>
          </p:nvPr>
        </p:nvSpPr>
        <p:spPr>
          <a:xfrm>
            <a:off x="838201" y="1254370"/>
            <a:ext cx="10515600" cy="1904466"/>
          </a:xfrm>
        </p:spPr>
        <p:txBody>
          <a:bodyPr/>
          <a:lstStyle/>
          <a:p>
            <a:pPr marL="0" indent="0">
              <a:buNone/>
            </a:pPr>
            <a:r>
              <a:rPr lang="en-US" dirty="0" smtClean="0"/>
              <a:t>Oncoming vehicle in your lane. </a:t>
            </a:r>
          </a:p>
          <a:p>
            <a:pPr marL="0" indent="0">
              <a:buNone/>
            </a:pPr>
            <a:endParaRPr lang="en-US" dirty="0" smtClean="0"/>
          </a:p>
          <a:p>
            <a:r>
              <a:rPr lang="en-US" dirty="0" smtClean="0"/>
              <a:t>In groups, discuss possible scenarios and options.  </a:t>
            </a:r>
            <a:endParaRPr lang="en-US" dirty="0"/>
          </a:p>
          <a:p>
            <a:pPr marL="0" indent="0">
              <a:buNone/>
            </a:pPr>
            <a:endParaRPr lang="en-US" dirty="0" smtClean="0"/>
          </a:p>
          <a:p>
            <a:pPr marL="0" indent="0">
              <a:buNone/>
            </a:pPr>
            <a:endParaRPr lang="en-US" dirty="0"/>
          </a:p>
          <a:p>
            <a:pPr marL="0" indent="0">
              <a:buNone/>
            </a:pPr>
            <a:endParaRPr lang="en-US"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17</a:t>
            </a:fld>
            <a:endParaRPr lang="en-CA" dirty="0"/>
          </a:p>
        </p:txBody>
      </p:sp>
      <p:pic>
        <p:nvPicPr>
          <p:cNvPr id="7" name="Content Placeholder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7427735" y="3076428"/>
            <a:ext cx="3158834" cy="3380654"/>
          </a:xfrm>
          <a:prstGeom prst="rect">
            <a:avLst/>
          </a:prstGeom>
        </p:spPr>
      </p:pic>
    </p:spTree>
    <p:extLst>
      <p:ext uri="{BB962C8B-B14F-4D97-AF65-F5344CB8AC3E}">
        <p14:creationId xmlns:p14="http://schemas.microsoft.com/office/powerpoint/2010/main" val="227269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actions to avoid a crash  </a:t>
            </a:r>
            <a:endParaRPr lang="en-CA" dirty="0"/>
          </a:p>
        </p:txBody>
      </p:sp>
      <p:sp>
        <p:nvSpPr>
          <p:cNvPr id="3" name="Content Placeholder 2"/>
          <p:cNvSpPr>
            <a:spLocks noGrp="1"/>
          </p:cNvSpPr>
          <p:nvPr>
            <p:ph sz="quarter" idx="11"/>
          </p:nvPr>
        </p:nvSpPr>
        <p:spPr>
          <a:xfrm>
            <a:off x="838201" y="1254369"/>
            <a:ext cx="6289963" cy="3598185"/>
          </a:xfrm>
        </p:spPr>
        <p:txBody>
          <a:bodyPr/>
          <a:lstStyle/>
          <a:p>
            <a:r>
              <a:rPr lang="en-US" sz="2400" dirty="0"/>
              <a:t>Reduce speed – brake </a:t>
            </a:r>
            <a:r>
              <a:rPr lang="en-US" sz="2400" dirty="0" smtClean="0"/>
              <a:t>hard.</a:t>
            </a:r>
            <a:endParaRPr lang="en-US" sz="2400" dirty="0"/>
          </a:p>
          <a:p>
            <a:r>
              <a:rPr lang="en-US" sz="2400" dirty="0"/>
              <a:t>Select alternative </a:t>
            </a:r>
            <a:r>
              <a:rPr lang="en-US" sz="2400" dirty="0" smtClean="0"/>
              <a:t>path.</a:t>
            </a:r>
            <a:endParaRPr lang="en-US" sz="2400" dirty="0"/>
          </a:p>
          <a:p>
            <a:r>
              <a:rPr lang="en-US" sz="2400" dirty="0"/>
              <a:t>Perform emergency </a:t>
            </a:r>
            <a:r>
              <a:rPr lang="en-US" sz="2400" dirty="0" smtClean="0"/>
              <a:t>steering. </a:t>
            </a:r>
            <a:endParaRPr lang="en-US" sz="2400" dirty="0"/>
          </a:p>
          <a:p>
            <a:r>
              <a:rPr lang="en-US" sz="2400" dirty="0"/>
              <a:t>Glancing blow better than head </a:t>
            </a:r>
            <a:r>
              <a:rPr lang="en-US" sz="2400" dirty="0" smtClean="0"/>
              <a:t>on.</a:t>
            </a:r>
            <a:endParaRPr lang="en-US" sz="2400" dirty="0"/>
          </a:p>
          <a:p>
            <a:r>
              <a:rPr lang="en-US" sz="2400" dirty="0"/>
              <a:t>Watch your </a:t>
            </a:r>
            <a:r>
              <a:rPr lang="en-US" sz="2400" dirty="0" smtClean="0"/>
              <a:t>clearance.</a:t>
            </a:r>
            <a:endParaRPr lang="en-US" sz="2400" dirty="0"/>
          </a:p>
          <a:p>
            <a:r>
              <a:rPr lang="en-US" sz="2400" dirty="0"/>
              <a:t>Try to avoid going right off the </a:t>
            </a:r>
            <a:r>
              <a:rPr lang="en-US" sz="2400" dirty="0" smtClean="0"/>
              <a:t>road.</a:t>
            </a:r>
            <a:endParaRPr lang="en-US" sz="2400" dirty="0"/>
          </a:p>
          <a:p>
            <a:r>
              <a:rPr lang="en-US" sz="2400" dirty="0"/>
              <a:t>Look where you want to </a:t>
            </a:r>
            <a:r>
              <a:rPr lang="en-US" sz="2400" dirty="0" smtClean="0"/>
              <a:t>go.</a:t>
            </a:r>
            <a:endParaRPr lang="en-US" sz="2400"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18</a:t>
            </a:fld>
            <a:endParaRPr lang="en-CA" dirty="0"/>
          </a:p>
        </p:txBody>
      </p:sp>
    </p:spTree>
    <p:extLst>
      <p:ext uri="{BB962C8B-B14F-4D97-AF65-F5344CB8AC3E}">
        <p14:creationId xmlns:p14="http://schemas.microsoft.com/office/powerpoint/2010/main" val="33628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actions </a:t>
            </a:r>
            <a:endParaRPr lang="en-CA" dirty="0"/>
          </a:p>
        </p:txBody>
      </p:sp>
      <p:sp>
        <p:nvSpPr>
          <p:cNvPr id="3" name="Content Placeholder 2"/>
          <p:cNvSpPr>
            <a:spLocks noGrp="1"/>
          </p:cNvSpPr>
          <p:nvPr>
            <p:ph sz="quarter" idx="11"/>
          </p:nvPr>
        </p:nvSpPr>
        <p:spPr>
          <a:xfrm>
            <a:off x="838201" y="1254370"/>
            <a:ext cx="8565572" cy="3452712"/>
          </a:xfrm>
        </p:spPr>
        <p:txBody>
          <a:bodyPr/>
          <a:lstStyle/>
          <a:p>
            <a:pPr marL="0" indent="0">
              <a:buNone/>
            </a:pPr>
            <a:r>
              <a:rPr lang="en-US" sz="2400" dirty="0"/>
              <a:t>Gravel shoulder recovery</a:t>
            </a:r>
          </a:p>
          <a:p>
            <a:pPr marL="0" indent="0">
              <a:buNone/>
            </a:pPr>
            <a:endParaRPr lang="en-US" sz="2400" dirty="0"/>
          </a:p>
          <a:p>
            <a:r>
              <a:rPr lang="en-US" sz="2400" dirty="0"/>
              <a:t>Reduce speed </a:t>
            </a:r>
            <a:r>
              <a:rPr lang="en-US" sz="2400" dirty="0" smtClean="0"/>
              <a:t>gently.</a:t>
            </a:r>
            <a:endParaRPr lang="en-US" sz="2400" dirty="0"/>
          </a:p>
          <a:p>
            <a:r>
              <a:rPr lang="en-US" sz="2400" dirty="0"/>
              <a:t>Keeping one set of tires on the </a:t>
            </a:r>
            <a:r>
              <a:rPr lang="en-US" sz="2400" dirty="0" smtClean="0"/>
              <a:t>pavement.</a:t>
            </a:r>
            <a:endParaRPr lang="en-US" sz="2400" dirty="0"/>
          </a:p>
          <a:p>
            <a:r>
              <a:rPr lang="en-US" sz="2400" dirty="0"/>
              <a:t>Turn back gentle when road is clear of </a:t>
            </a:r>
            <a:r>
              <a:rPr lang="en-US" sz="2400" dirty="0" smtClean="0"/>
              <a:t>traffic.</a:t>
            </a:r>
            <a:endParaRPr lang="en-US" sz="2400" dirty="0"/>
          </a:p>
          <a:p>
            <a:r>
              <a:rPr lang="en-US" sz="2400" dirty="0"/>
              <a:t>Don’t brake while </a:t>
            </a:r>
            <a:r>
              <a:rPr lang="en-US" sz="2400" dirty="0" smtClean="0"/>
              <a:t>turning.</a:t>
            </a:r>
            <a:endParaRPr lang="en-US" sz="2400" dirty="0"/>
          </a:p>
          <a:p>
            <a:r>
              <a:rPr lang="en-US" sz="2400" dirty="0"/>
              <a:t>Don’t oversteer!</a:t>
            </a:r>
          </a:p>
          <a:p>
            <a:pPr marL="0" indent="0">
              <a:buNone/>
            </a:pPr>
            <a:endParaRPr lang="en-US" dirty="0"/>
          </a:p>
          <a:p>
            <a:pPr marL="0" indent="0">
              <a:buNone/>
            </a:pPr>
            <a:endParaRPr lang="en-US"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19</a:t>
            </a:fld>
            <a:endParaRPr lang="en-CA" dirty="0"/>
          </a:p>
        </p:txBody>
      </p:sp>
    </p:spTree>
    <p:extLst>
      <p:ext uri="{BB962C8B-B14F-4D97-AF65-F5344CB8AC3E}">
        <p14:creationId xmlns:p14="http://schemas.microsoft.com/office/powerpoint/2010/main" val="269781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47963"/>
            <a:ext cx="10709564" cy="466437"/>
          </a:xfrm>
        </p:spPr>
        <p:txBody>
          <a:bodyPr/>
          <a:lstStyle/>
          <a:p>
            <a:r>
              <a:rPr lang="en-US" dirty="0" smtClean="0"/>
              <a:t>Lesson overview </a:t>
            </a:r>
            <a:endParaRPr lang="en-CA" dirty="0"/>
          </a:p>
        </p:txBody>
      </p:sp>
      <p:sp>
        <p:nvSpPr>
          <p:cNvPr id="3" name="Content Placeholder 2"/>
          <p:cNvSpPr>
            <a:spLocks noGrp="1"/>
          </p:cNvSpPr>
          <p:nvPr>
            <p:ph sz="quarter" idx="11"/>
          </p:nvPr>
        </p:nvSpPr>
        <p:spPr>
          <a:xfrm>
            <a:off x="838201" y="1254369"/>
            <a:ext cx="9916389" cy="4855485"/>
          </a:xfrm>
        </p:spPr>
        <p:txBody>
          <a:bodyPr/>
          <a:lstStyle/>
          <a:p>
            <a:pPr marL="285750" lvl="0" indent="-285750"/>
            <a:r>
              <a:rPr lang="en-US" sz="2400" dirty="0"/>
              <a:t>Handle emergency incidents in a professional </a:t>
            </a:r>
            <a:r>
              <a:rPr lang="en-US" sz="2400" dirty="0" smtClean="0"/>
              <a:t>manner.</a:t>
            </a:r>
            <a:endParaRPr lang="en-US" sz="2400" dirty="0"/>
          </a:p>
          <a:p>
            <a:pPr marL="285750" lvl="0" indent="-285750"/>
            <a:r>
              <a:rPr lang="en-US" sz="2400" dirty="0"/>
              <a:t>Emergency equipment and its </a:t>
            </a:r>
            <a:r>
              <a:rPr lang="en-US" sz="2400" dirty="0" smtClean="0"/>
              <a:t>use.</a:t>
            </a:r>
            <a:endParaRPr lang="en-US" sz="2400" dirty="0"/>
          </a:p>
          <a:p>
            <a:pPr marL="285750" lvl="0" indent="-285750"/>
            <a:r>
              <a:rPr lang="en-US" sz="2400" dirty="0"/>
              <a:t>Keeping yourself </a:t>
            </a:r>
            <a:r>
              <a:rPr lang="en-US" sz="2400" dirty="0" smtClean="0"/>
              <a:t>save.</a:t>
            </a:r>
            <a:endParaRPr lang="en-US" sz="2400" dirty="0"/>
          </a:p>
          <a:p>
            <a:pPr marL="285750" lvl="0" indent="-285750"/>
            <a:r>
              <a:rPr lang="en-US" sz="2400" dirty="0"/>
              <a:t>Importance of workplace practices, policies and </a:t>
            </a:r>
            <a:r>
              <a:rPr lang="en-US" sz="2400" dirty="0" smtClean="0"/>
              <a:t>procedures.</a:t>
            </a:r>
            <a:endParaRPr lang="en-US" sz="2400" dirty="0"/>
          </a:p>
          <a:p>
            <a:pPr marL="285750" lvl="0" indent="-285750"/>
            <a:r>
              <a:rPr lang="en-US" sz="2400" dirty="0"/>
              <a:t>What to do in specific emergency </a:t>
            </a:r>
            <a:r>
              <a:rPr lang="en-US" sz="2400" dirty="0" smtClean="0"/>
              <a:t>situations.</a:t>
            </a:r>
            <a:endParaRPr lang="en-US" sz="2400" dirty="0"/>
          </a:p>
          <a:p>
            <a:pPr marL="285750" lvl="0" indent="-285750"/>
            <a:r>
              <a:rPr lang="en-US" sz="2400" dirty="0"/>
              <a:t>What to do if you’re in a </a:t>
            </a:r>
            <a:r>
              <a:rPr lang="en-US" sz="2400" dirty="0" smtClean="0"/>
              <a:t>crash.</a:t>
            </a:r>
            <a:endParaRPr lang="en-US" sz="2400" dirty="0"/>
          </a:p>
          <a:p>
            <a:pPr marL="285750" lvl="0" indent="-285750"/>
            <a:r>
              <a:rPr lang="en-US" sz="2400" dirty="0"/>
              <a:t>Incident </a:t>
            </a:r>
            <a:r>
              <a:rPr lang="en-US" sz="2400" dirty="0" smtClean="0"/>
              <a:t>reporting.</a:t>
            </a:r>
            <a:endParaRPr lang="en-US" sz="2400" dirty="0"/>
          </a:p>
          <a:p>
            <a:pPr marL="285750" lvl="0" indent="-285750"/>
            <a:endParaRPr lang="en-US" sz="2400" dirty="0"/>
          </a:p>
          <a:p>
            <a:pPr marL="285750" lvl="0" indent="-285750"/>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a:t>
            </a:fld>
            <a:endParaRPr lang="en-CA" dirty="0"/>
          </a:p>
        </p:txBody>
      </p:sp>
    </p:spTree>
    <p:extLst>
      <p:ext uri="{BB962C8B-B14F-4D97-AF65-F5344CB8AC3E}">
        <p14:creationId xmlns:p14="http://schemas.microsoft.com/office/powerpoint/2010/main" val="2764489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brakes </a:t>
            </a:r>
            <a:endParaRPr lang="en-CA" dirty="0"/>
          </a:p>
        </p:txBody>
      </p:sp>
      <p:sp>
        <p:nvSpPr>
          <p:cNvPr id="3" name="Content Placeholder 2"/>
          <p:cNvSpPr>
            <a:spLocks noGrp="1"/>
          </p:cNvSpPr>
          <p:nvPr>
            <p:ph sz="quarter" idx="11"/>
          </p:nvPr>
        </p:nvSpPr>
        <p:spPr/>
        <p:txBody>
          <a:bodyPr/>
          <a:lstStyle/>
          <a:p>
            <a:pPr marL="0" indent="0">
              <a:buNone/>
            </a:pPr>
            <a:r>
              <a:rPr lang="en-US" sz="2400" b="1" dirty="0"/>
              <a:t>News story – Anarchist Mountain fire</a:t>
            </a:r>
          </a:p>
          <a:p>
            <a:pPr marL="0" indent="0">
              <a:buNone/>
            </a:pPr>
            <a:endParaRPr lang="en-US" sz="2400" dirty="0"/>
          </a:p>
          <a:p>
            <a:pPr marL="0" indent="0">
              <a:buNone/>
            </a:pPr>
            <a:r>
              <a:rPr lang="en-US" sz="2400" dirty="0"/>
              <a:t>Read the story in your groups and discuss these questions:</a:t>
            </a:r>
          </a:p>
          <a:p>
            <a:endParaRPr lang="en-US" sz="2400" dirty="0"/>
          </a:p>
          <a:p>
            <a:r>
              <a:rPr lang="en-US" sz="2400" dirty="0"/>
              <a:t>What could’ve caused the brakes to overheat?</a:t>
            </a:r>
          </a:p>
          <a:p>
            <a:r>
              <a:rPr lang="en-US" sz="2400" dirty="0"/>
              <a:t>What could’ve caused the rig to overturn?</a:t>
            </a:r>
          </a:p>
          <a:p>
            <a:r>
              <a:rPr lang="en-US" sz="2400" dirty="0"/>
              <a:t>What were the consequences? </a:t>
            </a:r>
          </a:p>
          <a:p>
            <a:r>
              <a:rPr lang="en-US" sz="2400" dirty="0"/>
              <a:t>How could this crash have been prevented? </a:t>
            </a:r>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20</a:t>
            </a:fld>
            <a:endParaRPr lang="en-CA" dirty="0"/>
          </a:p>
        </p:txBody>
      </p:sp>
    </p:spTree>
    <p:extLst>
      <p:ext uri="{BB962C8B-B14F-4D97-AF65-F5344CB8AC3E}">
        <p14:creationId xmlns:p14="http://schemas.microsoft.com/office/powerpoint/2010/main" val="4243264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brakes continued </a:t>
            </a:r>
            <a:endParaRPr lang="en-CA" dirty="0"/>
          </a:p>
        </p:txBody>
      </p:sp>
      <p:sp>
        <p:nvSpPr>
          <p:cNvPr id="3" name="Content Placeholder 2"/>
          <p:cNvSpPr>
            <a:spLocks noGrp="1"/>
          </p:cNvSpPr>
          <p:nvPr>
            <p:ph sz="quarter" idx="11"/>
          </p:nvPr>
        </p:nvSpPr>
        <p:spPr>
          <a:xfrm>
            <a:off x="4436917" y="1293002"/>
            <a:ext cx="6688283" cy="4759569"/>
          </a:xfrm>
        </p:spPr>
        <p:txBody>
          <a:bodyPr/>
          <a:lstStyle/>
          <a:p>
            <a:r>
              <a:rPr lang="en-US" sz="2400" dirty="0"/>
              <a:t>Often caused by too much heat – overdriving the ability of the </a:t>
            </a:r>
            <a:r>
              <a:rPr lang="en-US" sz="2400" dirty="0" smtClean="0"/>
              <a:t>brakes.</a:t>
            </a:r>
            <a:endParaRPr lang="en-US" sz="2400" dirty="0"/>
          </a:p>
          <a:p>
            <a:r>
              <a:rPr lang="en-US" sz="2400" b="1" dirty="0"/>
              <a:t>This is driver </a:t>
            </a:r>
            <a:r>
              <a:rPr lang="en-US" sz="2400" b="1" dirty="0" smtClean="0"/>
              <a:t>error.</a:t>
            </a:r>
            <a:endParaRPr lang="en-US" sz="2400" b="1" dirty="0"/>
          </a:p>
          <a:p>
            <a:r>
              <a:rPr lang="en-US" sz="2400" dirty="0"/>
              <a:t>Use a gear that will hold the vehicle back without using the service </a:t>
            </a:r>
            <a:r>
              <a:rPr lang="en-US" sz="2400" dirty="0" smtClean="0"/>
              <a:t>brakes.</a:t>
            </a:r>
            <a:endParaRPr lang="en-US" sz="2400" dirty="0"/>
          </a:p>
          <a:p>
            <a:r>
              <a:rPr lang="en-US" sz="2400" dirty="0"/>
              <a:t>Engine brake failure – stop! Use low gear until safe place to pull over – do not continue down the hill until engine brake is </a:t>
            </a:r>
            <a:r>
              <a:rPr lang="en-US" sz="2400" dirty="0" smtClean="0"/>
              <a:t>repaired.</a:t>
            </a:r>
            <a:endParaRPr lang="en-US"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21</a:t>
            </a:fld>
            <a:endParaRPr lang="en-CA" dirty="0"/>
          </a:p>
        </p:txBody>
      </p:sp>
      <p:pic>
        <p:nvPicPr>
          <p:cNvPr id="5" name="Picture 4"/>
          <p:cNvPicPr>
            <a:picLocks noChangeAspect="1"/>
          </p:cNvPicPr>
          <p:nvPr/>
        </p:nvPicPr>
        <p:blipFill>
          <a:blip r:embed="rId3"/>
          <a:stretch>
            <a:fillRect/>
          </a:stretch>
        </p:blipFill>
        <p:spPr>
          <a:xfrm>
            <a:off x="1340505" y="1254369"/>
            <a:ext cx="2691168" cy="4142060"/>
          </a:xfrm>
          <a:prstGeom prst="rect">
            <a:avLst/>
          </a:prstGeom>
        </p:spPr>
      </p:pic>
    </p:spTree>
    <p:extLst>
      <p:ext uri="{BB962C8B-B14F-4D97-AF65-F5344CB8AC3E}">
        <p14:creationId xmlns:p14="http://schemas.microsoft.com/office/powerpoint/2010/main" val="2145566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Runaway lanes </a:t>
            </a:r>
            <a:endParaRPr lang="en-CA" dirty="0"/>
          </a:p>
        </p:txBody>
      </p:sp>
      <p:sp>
        <p:nvSpPr>
          <p:cNvPr id="3" name="Content Placeholder 2"/>
          <p:cNvSpPr>
            <a:spLocks noGrp="1"/>
          </p:cNvSpPr>
          <p:nvPr>
            <p:ph sz="quarter" idx="11"/>
          </p:nvPr>
        </p:nvSpPr>
        <p:spPr>
          <a:xfrm>
            <a:off x="838201" y="1254370"/>
            <a:ext cx="10515600" cy="1156322"/>
          </a:xfrm>
        </p:spPr>
        <p:txBody>
          <a:bodyPr/>
          <a:lstStyle/>
          <a:p>
            <a:pPr marL="0" indent="0">
              <a:buNone/>
            </a:pPr>
            <a:r>
              <a:rPr lang="en-US" sz="2400" dirty="0"/>
              <a:t>If it feels like you have no brakes… don’t chance it – take action.</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22</a:t>
            </a:fld>
            <a:endParaRPr lang="en-CA" dirty="0"/>
          </a:p>
        </p:txBody>
      </p:sp>
      <p:pic>
        <p:nvPicPr>
          <p:cNvPr id="6" name="Picture 5"/>
          <p:cNvPicPr>
            <a:picLocks noChangeAspect="1"/>
          </p:cNvPicPr>
          <p:nvPr/>
        </p:nvPicPr>
        <p:blipFill>
          <a:blip r:embed="rId3"/>
          <a:stretch>
            <a:fillRect/>
          </a:stretch>
        </p:blipFill>
        <p:spPr>
          <a:xfrm>
            <a:off x="2667385" y="2071522"/>
            <a:ext cx="6171429" cy="3961905"/>
          </a:xfrm>
          <a:prstGeom prst="roundRect">
            <a:avLst/>
          </a:prstGeom>
        </p:spPr>
      </p:pic>
    </p:spTree>
    <p:extLst>
      <p:ext uri="{BB962C8B-B14F-4D97-AF65-F5344CB8AC3E}">
        <p14:creationId xmlns:p14="http://schemas.microsoft.com/office/powerpoint/2010/main" val="248949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 bed runaway lane </a:t>
            </a:r>
            <a:endParaRPr lang="en-CA" dirty="0"/>
          </a:p>
        </p:txBody>
      </p:sp>
      <p:sp>
        <p:nvSpPr>
          <p:cNvPr id="3" name="Content Placeholder 2"/>
          <p:cNvSpPr>
            <a:spLocks noGrp="1"/>
          </p:cNvSpPr>
          <p:nvPr>
            <p:ph sz="quarter" idx="11"/>
          </p:nvPr>
        </p:nvSpPr>
        <p:spPr>
          <a:xfrm>
            <a:off x="838201" y="1254369"/>
            <a:ext cx="5604163" cy="4408675"/>
          </a:xfrm>
        </p:spPr>
        <p:txBody>
          <a:bodyPr/>
          <a:lstStyle/>
          <a:p>
            <a:pPr marL="0" indent="0">
              <a:buNone/>
            </a:pPr>
            <a:r>
              <a:rPr lang="en-US" sz="2400" dirty="0"/>
              <a:t>This is the type of runaway lane that leads a truck up a </a:t>
            </a:r>
            <a:r>
              <a:rPr lang="en-US" sz="2400" dirty="0" smtClean="0"/>
              <a:t>slope. </a:t>
            </a:r>
          </a:p>
          <a:p>
            <a:pPr marL="0" indent="0">
              <a:buNone/>
            </a:pPr>
            <a:r>
              <a:rPr lang="en-US" sz="2400" dirty="0" smtClean="0"/>
              <a:t>It </a:t>
            </a:r>
            <a:r>
              <a:rPr lang="en-US" sz="2400" dirty="0"/>
              <a:t>uses a combination of gravity and a bed of gravel to slow the truck down and keep it from sliding </a:t>
            </a:r>
            <a:r>
              <a:rPr lang="en-US" sz="2400" dirty="0" smtClean="0"/>
              <a:t>backwards.</a:t>
            </a:r>
          </a:p>
          <a:p>
            <a:pPr marL="0" indent="0">
              <a:buNone/>
            </a:pPr>
            <a:r>
              <a:rPr lang="en-US" sz="2400" dirty="0" smtClean="0"/>
              <a:t>You’ll </a:t>
            </a:r>
            <a:r>
              <a:rPr lang="en-US" sz="2400" dirty="0"/>
              <a:t>notice these runaway lanes on the Coquihalla </a:t>
            </a:r>
            <a:r>
              <a:rPr lang="en-US" sz="2400" dirty="0" smtClean="0"/>
              <a:t>Hwy.</a:t>
            </a:r>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23</a:t>
            </a:fld>
            <a:endParaRPr lang="en-CA" dirty="0"/>
          </a:p>
        </p:txBody>
      </p:sp>
      <p:pic>
        <p:nvPicPr>
          <p:cNvPr id="5" name="Picture 4"/>
          <p:cNvPicPr>
            <a:picLocks noChangeAspect="1"/>
          </p:cNvPicPr>
          <p:nvPr/>
        </p:nvPicPr>
        <p:blipFill>
          <a:blip r:embed="rId3"/>
          <a:stretch>
            <a:fillRect/>
          </a:stretch>
        </p:blipFill>
        <p:spPr>
          <a:xfrm>
            <a:off x="6790877" y="914400"/>
            <a:ext cx="3454560" cy="5172749"/>
          </a:xfrm>
          <a:prstGeom prst="roundRect">
            <a:avLst/>
          </a:prstGeom>
        </p:spPr>
      </p:pic>
    </p:spTree>
    <p:extLst>
      <p:ext uri="{BB962C8B-B14F-4D97-AF65-F5344CB8AC3E}">
        <p14:creationId xmlns:p14="http://schemas.microsoft.com/office/powerpoint/2010/main" val="4083424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Arrester bed with gravel bed </a:t>
            </a:r>
            <a:endParaRPr lang="en-CA" dirty="0"/>
          </a:p>
        </p:txBody>
      </p:sp>
      <p:sp>
        <p:nvSpPr>
          <p:cNvPr id="3" name="Content Placeholder 2"/>
          <p:cNvSpPr>
            <a:spLocks noGrp="1"/>
          </p:cNvSpPr>
          <p:nvPr>
            <p:ph sz="quarter" idx="11"/>
          </p:nvPr>
        </p:nvSpPr>
        <p:spPr>
          <a:xfrm>
            <a:off x="1295400" y="5140272"/>
            <a:ext cx="9829800" cy="1234402"/>
          </a:xfrm>
        </p:spPr>
        <p:txBody>
          <a:bodyPr/>
          <a:lstStyle/>
          <a:p>
            <a:r>
              <a:rPr lang="en-US" sz="2400" dirty="0"/>
              <a:t>Remember where runaway lanes are on your regular </a:t>
            </a:r>
            <a:r>
              <a:rPr lang="en-US" sz="2400" dirty="0" smtClean="0"/>
              <a:t>routes.</a:t>
            </a:r>
            <a:endParaRPr lang="en-US" sz="2400" dirty="0"/>
          </a:p>
          <a:p>
            <a:r>
              <a:rPr lang="en-US" sz="2400" dirty="0" smtClean="0"/>
              <a:t>Never </a:t>
            </a:r>
            <a:r>
              <a:rPr lang="en-US" sz="2400" dirty="0"/>
              <a:t>park in or in front of a runaway </a:t>
            </a:r>
            <a:r>
              <a:rPr lang="en-US" sz="2400" dirty="0" smtClean="0"/>
              <a:t>lane.</a:t>
            </a:r>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24</a:t>
            </a:fld>
            <a:endParaRPr lang="en-CA" dirty="0"/>
          </a:p>
        </p:txBody>
      </p:sp>
      <p:pic>
        <p:nvPicPr>
          <p:cNvPr id="7" name="Picture 6"/>
          <p:cNvPicPr>
            <a:picLocks noChangeAspect="1"/>
          </p:cNvPicPr>
          <p:nvPr/>
        </p:nvPicPr>
        <p:blipFill>
          <a:blip r:embed="rId3"/>
          <a:stretch>
            <a:fillRect/>
          </a:stretch>
        </p:blipFill>
        <p:spPr>
          <a:xfrm>
            <a:off x="2900719" y="1100926"/>
            <a:ext cx="5704762" cy="3780952"/>
          </a:xfrm>
          <a:prstGeom prst="roundRect">
            <a:avLst/>
          </a:prstGeom>
        </p:spPr>
      </p:pic>
    </p:spTree>
    <p:extLst>
      <p:ext uri="{BB962C8B-B14F-4D97-AF65-F5344CB8AC3E}">
        <p14:creationId xmlns:p14="http://schemas.microsoft.com/office/powerpoint/2010/main" val="657189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Arrester bed with cable nets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25</a:t>
            </a:fld>
            <a:endParaRPr lang="en-CA" dirty="0"/>
          </a:p>
        </p:txBody>
      </p:sp>
      <p:pic>
        <p:nvPicPr>
          <p:cNvPr id="5" name="Picture 4"/>
          <p:cNvPicPr>
            <a:picLocks noChangeAspect="1"/>
          </p:cNvPicPr>
          <p:nvPr/>
        </p:nvPicPr>
        <p:blipFill>
          <a:blip r:embed="rId3"/>
          <a:stretch>
            <a:fillRect/>
          </a:stretch>
        </p:blipFill>
        <p:spPr>
          <a:xfrm>
            <a:off x="1740037" y="1120034"/>
            <a:ext cx="7705300" cy="5158450"/>
          </a:xfrm>
          <a:prstGeom prst="roundRect">
            <a:avLst/>
          </a:prstGeom>
        </p:spPr>
      </p:pic>
    </p:spTree>
    <p:extLst>
      <p:ext uri="{BB962C8B-B14F-4D97-AF65-F5344CB8AC3E}">
        <p14:creationId xmlns:p14="http://schemas.microsoft.com/office/powerpoint/2010/main" val="994429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visibility – what to do </a:t>
            </a:r>
            <a:endParaRPr lang="en-CA" dirty="0"/>
          </a:p>
        </p:txBody>
      </p:sp>
      <p:sp>
        <p:nvSpPr>
          <p:cNvPr id="3" name="Content Placeholder 2"/>
          <p:cNvSpPr>
            <a:spLocks noGrp="1"/>
          </p:cNvSpPr>
          <p:nvPr>
            <p:ph sz="quarter" idx="11"/>
          </p:nvPr>
        </p:nvSpPr>
        <p:spPr>
          <a:xfrm>
            <a:off x="5995553" y="1436062"/>
            <a:ext cx="5604163" cy="4408675"/>
          </a:xfrm>
        </p:spPr>
        <p:txBody>
          <a:bodyPr/>
          <a:lstStyle/>
          <a:p>
            <a:r>
              <a:rPr lang="en-US" sz="2400" dirty="0"/>
              <a:t>Headlights </a:t>
            </a:r>
            <a:r>
              <a:rPr lang="en-US" sz="2400" dirty="0" smtClean="0"/>
              <a:t>fail</a:t>
            </a:r>
            <a:endParaRPr lang="en-US" sz="2400" dirty="0"/>
          </a:p>
          <a:p>
            <a:r>
              <a:rPr lang="en-US" sz="2400" dirty="0"/>
              <a:t>Mud, slush, snow on </a:t>
            </a:r>
            <a:r>
              <a:rPr lang="en-US" sz="2400" dirty="0" smtClean="0"/>
              <a:t>windshield</a:t>
            </a:r>
            <a:endParaRPr lang="en-US" sz="2400" dirty="0"/>
          </a:p>
          <a:p>
            <a:r>
              <a:rPr lang="en-US" sz="2400" dirty="0"/>
              <a:t>Fog or </a:t>
            </a:r>
            <a:r>
              <a:rPr lang="en-US" sz="2400" dirty="0" smtClean="0"/>
              <a:t>whiteout</a:t>
            </a:r>
          </a:p>
          <a:p>
            <a:r>
              <a:rPr lang="en-US" sz="2400" dirty="0" smtClean="0"/>
              <a:t>Glare</a:t>
            </a:r>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26</a:t>
            </a:fld>
            <a:endParaRPr lang="en-CA" dirty="0"/>
          </a:p>
        </p:txBody>
      </p:sp>
      <p:pic>
        <p:nvPicPr>
          <p:cNvPr id="5" name="Picture 4"/>
          <p:cNvPicPr>
            <a:picLocks noChangeAspect="1"/>
          </p:cNvPicPr>
          <p:nvPr/>
        </p:nvPicPr>
        <p:blipFill>
          <a:blip r:embed="rId3"/>
          <a:stretch>
            <a:fillRect/>
          </a:stretch>
        </p:blipFill>
        <p:spPr>
          <a:xfrm>
            <a:off x="864393" y="1503418"/>
            <a:ext cx="4498445" cy="2888107"/>
          </a:xfrm>
          <a:prstGeom prst="rect">
            <a:avLst/>
          </a:prstGeom>
        </p:spPr>
      </p:pic>
    </p:spTree>
    <p:extLst>
      <p:ext uri="{BB962C8B-B14F-4D97-AF65-F5344CB8AC3E}">
        <p14:creationId xmlns:p14="http://schemas.microsoft.com/office/powerpoint/2010/main" val="3344729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 common causes </a:t>
            </a:r>
            <a:endParaRPr lang="en-CA" dirty="0"/>
          </a:p>
        </p:txBody>
      </p:sp>
      <p:sp>
        <p:nvSpPr>
          <p:cNvPr id="3" name="Content Placeholder 2"/>
          <p:cNvSpPr>
            <a:spLocks noGrp="1"/>
          </p:cNvSpPr>
          <p:nvPr>
            <p:ph sz="quarter" idx="11"/>
          </p:nvPr>
        </p:nvSpPr>
        <p:spPr/>
        <p:txBody>
          <a:bodyPr/>
          <a:lstStyle/>
          <a:p>
            <a:r>
              <a:rPr lang="en-US" sz="2000" dirty="0"/>
              <a:t>Running with a soft tire. </a:t>
            </a:r>
          </a:p>
          <a:p>
            <a:r>
              <a:rPr lang="en-US" sz="2000" dirty="0"/>
              <a:t>Overheated brakes, either from misuse or </a:t>
            </a:r>
            <a:r>
              <a:rPr lang="en-US" sz="2000" dirty="0" smtClean="0"/>
              <a:t>maladjustment.</a:t>
            </a:r>
            <a:endParaRPr lang="en-US" sz="2000" dirty="0"/>
          </a:p>
          <a:p>
            <a:r>
              <a:rPr lang="en-US" sz="2000" dirty="0"/>
              <a:t>Leaking fuel system, pump, filter, tanks or </a:t>
            </a:r>
            <a:r>
              <a:rPr lang="en-US" sz="2000" dirty="0" smtClean="0"/>
              <a:t>lines.</a:t>
            </a:r>
            <a:endParaRPr lang="en-US" sz="2000" dirty="0"/>
          </a:p>
          <a:p>
            <a:r>
              <a:rPr lang="en-US" sz="2000" dirty="0"/>
              <a:t>Unequal distribution of load, causing trailer to lean and rub on </a:t>
            </a:r>
            <a:r>
              <a:rPr lang="en-US" sz="2000" dirty="0" smtClean="0"/>
              <a:t>tires.</a:t>
            </a:r>
            <a:endParaRPr lang="en-US" sz="2000" dirty="0"/>
          </a:p>
          <a:p>
            <a:r>
              <a:rPr lang="en-US" sz="2000" dirty="0"/>
              <a:t>Careless </a:t>
            </a:r>
            <a:r>
              <a:rPr lang="en-US" sz="2000" dirty="0" smtClean="0"/>
              <a:t>smoking.</a:t>
            </a:r>
            <a:endParaRPr lang="en-US" sz="2000" dirty="0"/>
          </a:p>
          <a:p>
            <a:r>
              <a:rPr lang="en-US" sz="2000" dirty="0"/>
              <a:t>Carelessly placed flares, lamps or fuses used in an emergency. </a:t>
            </a:r>
          </a:p>
          <a:p>
            <a:r>
              <a:rPr lang="en-US" sz="2000" dirty="0"/>
              <a:t>Short circuits in the electrical </a:t>
            </a:r>
            <a:r>
              <a:rPr lang="en-US" sz="2000" dirty="0" smtClean="0"/>
              <a:t>system.</a:t>
            </a:r>
            <a:endParaRPr lang="en-US" sz="2000" dirty="0"/>
          </a:p>
          <a:p>
            <a:r>
              <a:rPr lang="en-US" sz="2000" dirty="0"/>
              <a:t>Spontaneous combustion may occur in a van or trailer - know the nature of your </a:t>
            </a:r>
            <a:r>
              <a:rPr lang="en-US" sz="2000" dirty="0" smtClean="0"/>
              <a:t>cargo.</a:t>
            </a:r>
            <a:endParaRPr lang="en-US" sz="2000" dirty="0"/>
          </a:p>
          <a:p>
            <a:r>
              <a:rPr lang="en-US" sz="2000" dirty="0"/>
              <a:t>Stopping on dry grass during drought – heat from the truck ignites the </a:t>
            </a:r>
            <a:r>
              <a:rPr lang="en-US" sz="2000" dirty="0" smtClean="0"/>
              <a:t>grass.</a:t>
            </a:r>
            <a:endParaRPr lang="en-US" sz="2000" dirty="0"/>
          </a:p>
          <a:p>
            <a:r>
              <a:rPr lang="en-US" sz="2000" dirty="0"/>
              <a:t>Failures or overheating of the after treatment </a:t>
            </a:r>
            <a:r>
              <a:rPr lang="en-US" sz="2000" dirty="0" smtClean="0"/>
              <a:t>system.</a:t>
            </a:r>
            <a:endParaRPr lang="en-US" sz="2000" dirty="0"/>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27</a:t>
            </a:fld>
            <a:endParaRPr lang="en-CA" dirty="0"/>
          </a:p>
        </p:txBody>
      </p:sp>
    </p:spTree>
    <p:extLst>
      <p:ext uri="{BB962C8B-B14F-4D97-AF65-F5344CB8AC3E}">
        <p14:creationId xmlns:p14="http://schemas.microsoft.com/office/powerpoint/2010/main" val="1195155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 what to do </a:t>
            </a:r>
            <a:endParaRPr lang="en-CA" dirty="0"/>
          </a:p>
        </p:txBody>
      </p:sp>
      <p:sp>
        <p:nvSpPr>
          <p:cNvPr id="3" name="Content Placeholder 2"/>
          <p:cNvSpPr>
            <a:spLocks noGrp="1"/>
          </p:cNvSpPr>
          <p:nvPr>
            <p:ph sz="quarter" idx="11"/>
          </p:nvPr>
        </p:nvSpPr>
        <p:spPr/>
        <p:txBody>
          <a:bodyPr/>
          <a:lstStyle/>
          <a:p>
            <a:r>
              <a:rPr lang="en-US" sz="2000" dirty="0"/>
              <a:t>Stop in a safe position away from buildings and other </a:t>
            </a:r>
            <a:r>
              <a:rPr lang="en-US" sz="2000" dirty="0" smtClean="0"/>
              <a:t>vehicles.</a:t>
            </a:r>
            <a:endParaRPr lang="en-US" sz="2000" dirty="0"/>
          </a:p>
          <a:p>
            <a:r>
              <a:rPr lang="en-US" sz="2000" dirty="0"/>
              <a:t>Call 911 and give your location and any critical information regarding your </a:t>
            </a:r>
            <a:r>
              <a:rPr lang="en-US" sz="2000" dirty="0" smtClean="0"/>
              <a:t>cargo.</a:t>
            </a:r>
            <a:endParaRPr lang="en-US" sz="2000" dirty="0"/>
          </a:p>
          <a:p>
            <a:r>
              <a:rPr lang="en-US" sz="2000" dirty="0"/>
              <a:t>Ensure your safety and the safety of others </a:t>
            </a:r>
            <a:r>
              <a:rPr lang="en-US" sz="2000" dirty="0" smtClean="0"/>
              <a:t>nearby.</a:t>
            </a:r>
            <a:endParaRPr lang="en-US" sz="2000" dirty="0"/>
          </a:p>
          <a:p>
            <a:r>
              <a:rPr lang="en-US" sz="2000" dirty="0"/>
              <a:t>If it is a combination unit, uncouple the unit if </a:t>
            </a:r>
            <a:r>
              <a:rPr lang="en-US" sz="2000" dirty="0" smtClean="0"/>
              <a:t>possible.</a:t>
            </a:r>
            <a:endParaRPr lang="en-US" sz="2000" dirty="0"/>
          </a:p>
          <a:p>
            <a:r>
              <a:rPr lang="en-US" sz="2000" dirty="0"/>
              <a:t>Take all possible steps to extinguish </a:t>
            </a:r>
            <a:r>
              <a:rPr lang="en-US" sz="2000" dirty="0" smtClean="0"/>
              <a:t>it.</a:t>
            </a:r>
            <a:endParaRPr lang="en-US" sz="2000" dirty="0"/>
          </a:p>
          <a:p>
            <a:r>
              <a:rPr lang="en-US" sz="2000" dirty="0"/>
              <a:t>If the fire might be due to a short-circuit, turn off the battery switch if equipped or remove battery cables if possible.</a:t>
            </a:r>
          </a:p>
          <a:p>
            <a:r>
              <a:rPr lang="en-US" sz="2000" dirty="0"/>
              <a:t>If the cargo is of an explosive nature, stop traffic and warn people to stay </a:t>
            </a:r>
            <a:r>
              <a:rPr lang="en-US" sz="2000" dirty="0" smtClean="0"/>
              <a:t>back.</a:t>
            </a:r>
            <a:endParaRPr lang="en-US" sz="2000" dirty="0"/>
          </a:p>
          <a:p>
            <a:r>
              <a:rPr lang="en-US" sz="2000" dirty="0"/>
              <a:t>If carrying live animals, release them if </a:t>
            </a:r>
            <a:r>
              <a:rPr lang="en-US" sz="2000" dirty="0" smtClean="0"/>
              <a:t>possible.</a:t>
            </a:r>
            <a:endParaRPr lang="en-US" sz="2000" dirty="0"/>
          </a:p>
          <a:p>
            <a:r>
              <a:rPr lang="en-US" sz="2000" dirty="0"/>
              <a:t>Call your </a:t>
            </a:r>
            <a:r>
              <a:rPr lang="en-US" sz="2000" dirty="0" smtClean="0"/>
              <a:t>supervisor.</a:t>
            </a:r>
            <a:endParaRPr lang="en-US" sz="2000" dirty="0"/>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28</a:t>
            </a:fld>
            <a:endParaRPr lang="en-CA" dirty="0"/>
          </a:p>
        </p:txBody>
      </p:sp>
    </p:spTree>
    <p:extLst>
      <p:ext uri="{BB962C8B-B14F-4D97-AF65-F5344CB8AC3E}">
        <p14:creationId xmlns:p14="http://schemas.microsoft.com/office/powerpoint/2010/main" val="2827783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extinguishers </a:t>
            </a:r>
            <a:endParaRPr lang="en-CA" dirty="0"/>
          </a:p>
        </p:txBody>
      </p:sp>
      <p:sp>
        <p:nvSpPr>
          <p:cNvPr id="3" name="Content Placeholder 2"/>
          <p:cNvSpPr>
            <a:spLocks noGrp="1"/>
          </p:cNvSpPr>
          <p:nvPr>
            <p:ph sz="quarter" idx="11"/>
          </p:nvPr>
        </p:nvSpPr>
        <p:spPr>
          <a:xfrm>
            <a:off x="838201" y="1254369"/>
            <a:ext cx="5219699" cy="4759569"/>
          </a:xfrm>
        </p:spPr>
        <p:txBody>
          <a:bodyPr/>
          <a:lstStyle/>
          <a:p>
            <a:pPr marL="0" indent="0">
              <a:buNone/>
            </a:pPr>
            <a:r>
              <a:rPr lang="en-US" sz="2400" dirty="0"/>
              <a:t>Remember the word PASS:</a:t>
            </a:r>
          </a:p>
          <a:p>
            <a:r>
              <a:rPr lang="en-US" sz="2400" dirty="0"/>
              <a:t>P – Pull the pin</a:t>
            </a:r>
          </a:p>
          <a:p>
            <a:r>
              <a:rPr lang="en-US" sz="2400" dirty="0"/>
              <a:t>A – Aim low</a:t>
            </a:r>
          </a:p>
          <a:p>
            <a:r>
              <a:rPr lang="en-US" sz="2400" dirty="0"/>
              <a:t>S – Squeeze lever</a:t>
            </a:r>
          </a:p>
          <a:p>
            <a:r>
              <a:rPr lang="en-US" sz="2400" dirty="0"/>
              <a:t>S – Sweep from side to side</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29</a:t>
            </a:fld>
            <a:endParaRPr lang="en-CA" dirty="0"/>
          </a:p>
        </p:txBody>
      </p:sp>
      <p:pic>
        <p:nvPicPr>
          <p:cNvPr id="6" name="Picture 5"/>
          <p:cNvPicPr>
            <a:picLocks noChangeAspect="1"/>
          </p:cNvPicPr>
          <p:nvPr/>
        </p:nvPicPr>
        <p:blipFill>
          <a:blip r:embed="rId2"/>
          <a:stretch>
            <a:fillRect/>
          </a:stretch>
        </p:blipFill>
        <p:spPr>
          <a:xfrm>
            <a:off x="6243947" y="1254369"/>
            <a:ext cx="4961905" cy="2542857"/>
          </a:xfrm>
          <a:prstGeom prst="roundRect">
            <a:avLst/>
          </a:prstGeom>
        </p:spPr>
      </p:pic>
    </p:spTree>
    <p:extLst>
      <p:ext uri="{BB962C8B-B14F-4D97-AF65-F5344CB8AC3E}">
        <p14:creationId xmlns:p14="http://schemas.microsoft.com/office/powerpoint/2010/main" val="69479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47963"/>
            <a:ext cx="10709564" cy="466437"/>
          </a:xfrm>
        </p:spPr>
        <p:txBody>
          <a:bodyPr/>
          <a:lstStyle/>
          <a:p>
            <a:r>
              <a:rPr lang="en-US" dirty="0" smtClean="0"/>
              <a:t>General emergency steps  </a:t>
            </a:r>
            <a:endParaRPr lang="en-CA" dirty="0"/>
          </a:p>
        </p:txBody>
      </p:sp>
      <p:sp>
        <p:nvSpPr>
          <p:cNvPr id="3" name="Content Placeholder 2"/>
          <p:cNvSpPr>
            <a:spLocks noGrp="1"/>
          </p:cNvSpPr>
          <p:nvPr>
            <p:ph sz="quarter" idx="11"/>
          </p:nvPr>
        </p:nvSpPr>
        <p:spPr>
          <a:xfrm>
            <a:off x="838201" y="1254369"/>
            <a:ext cx="9916389" cy="4855485"/>
          </a:xfrm>
        </p:spPr>
        <p:txBody>
          <a:bodyPr/>
          <a:lstStyle/>
          <a:p>
            <a:pPr marL="285750" lvl="0" indent="-285750"/>
            <a:r>
              <a:rPr lang="en-US" sz="2400" dirty="0"/>
              <a:t>Turn on your 4-way </a:t>
            </a:r>
            <a:r>
              <a:rPr lang="en-US" sz="2400" dirty="0" smtClean="0"/>
              <a:t>flashers.</a:t>
            </a:r>
            <a:endParaRPr lang="en-US" sz="2400" dirty="0"/>
          </a:p>
          <a:p>
            <a:pPr marL="285750" lvl="0" indent="-285750"/>
            <a:r>
              <a:rPr lang="en-US" sz="2400" dirty="0"/>
              <a:t>Ensure no danger to </a:t>
            </a:r>
            <a:r>
              <a:rPr lang="en-US" sz="2400" dirty="0" smtClean="0"/>
              <a:t>self.</a:t>
            </a:r>
            <a:endParaRPr lang="en-US" sz="2400" dirty="0"/>
          </a:p>
          <a:p>
            <a:pPr marL="285750" lvl="0" indent="-285750"/>
            <a:r>
              <a:rPr lang="en-US" sz="2400" dirty="0"/>
              <a:t>Wear personal protective </a:t>
            </a:r>
            <a:r>
              <a:rPr lang="en-US" sz="2400" dirty="0" smtClean="0"/>
              <a:t>equipment </a:t>
            </a:r>
            <a:r>
              <a:rPr lang="en-US" sz="2400" dirty="0"/>
              <a:t>as </a:t>
            </a:r>
            <a:r>
              <a:rPr lang="en-US" sz="2400" dirty="0" smtClean="0"/>
              <a:t>needed.</a:t>
            </a:r>
            <a:endParaRPr lang="en-US" sz="2400" dirty="0"/>
          </a:p>
          <a:p>
            <a:pPr marL="285750" lvl="0" indent="-285750"/>
            <a:r>
              <a:rPr lang="en-US" sz="2400" dirty="0"/>
              <a:t>Deploy warning </a:t>
            </a:r>
            <a:r>
              <a:rPr lang="en-US" sz="2400" dirty="0" smtClean="0"/>
              <a:t>devices.</a:t>
            </a:r>
            <a:endParaRPr lang="en-US" sz="2400" dirty="0"/>
          </a:p>
          <a:p>
            <a:pPr marL="285750" lvl="0" indent="-285750"/>
            <a:r>
              <a:rPr lang="en-US" sz="2400" dirty="0"/>
              <a:t>Locate emergency contact </a:t>
            </a:r>
            <a:r>
              <a:rPr lang="en-US" sz="2400" dirty="0" smtClean="0"/>
              <a:t>information.</a:t>
            </a:r>
            <a:endParaRPr lang="en-US" sz="2400" dirty="0"/>
          </a:p>
          <a:p>
            <a:pPr marL="0" lvl="0" indent="0">
              <a:buNone/>
            </a:pPr>
            <a:endParaRPr lang="en-US" sz="2400" dirty="0" smtClean="0"/>
          </a:p>
          <a:p>
            <a:pPr marL="0" lvl="0" indent="0">
              <a:buNone/>
            </a:pPr>
            <a:r>
              <a:rPr lang="en-US" sz="2400" dirty="0" smtClean="0"/>
              <a:t>Question </a:t>
            </a:r>
            <a:r>
              <a:rPr lang="en-US" sz="2400" dirty="0"/>
              <a:t>- Why is it important to follow your workplace practices, policies and procedures</a:t>
            </a:r>
            <a:r>
              <a:rPr lang="en-US" sz="2400" dirty="0" smtClean="0"/>
              <a:t>?</a:t>
            </a:r>
          </a:p>
          <a:p>
            <a:pPr marL="285750" lvl="0" indent="-285750"/>
            <a:r>
              <a:rPr lang="en-US" sz="2400" dirty="0" smtClean="0"/>
              <a:t>Know </a:t>
            </a:r>
            <a:r>
              <a:rPr lang="en-US" sz="2400" dirty="0"/>
              <a:t>what needs to be reported to your employer, police and other </a:t>
            </a:r>
            <a:r>
              <a:rPr lang="en-US" sz="2400" dirty="0" smtClean="0"/>
              <a:t>agencies.</a:t>
            </a:r>
            <a:endParaRPr lang="en-US" sz="2400" dirty="0"/>
          </a:p>
          <a:p>
            <a:pPr marL="285750" lvl="0" indent="-285750"/>
            <a:endParaRPr lang="en-US" sz="2400" dirty="0"/>
          </a:p>
          <a:p>
            <a:pPr marL="285750" lvl="0" indent="-285750"/>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a:t>
            </a:fld>
            <a:endParaRPr lang="en-CA" dirty="0"/>
          </a:p>
        </p:txBody>
      </p:sp>
    </p:spTree>
    <p:extLst>
      <p:ext uri="{BB962C8B-B14F-4D97-AF65-F5344CB8AC3E}">
        <p14:creationId xmlns:p14="http://schemas.microsoft.com/office/powerpoint/2010/main" val="382289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fires </a:t>
            </a:r>
            <a:endParaRPr lang="en-CA" dirty="0"/>
          </a:p>
        </p:txBody>
      </p:sp>
      <p:sp>
        <p:nvSpPr>
          <p:cNvPr id="3" name="Content Placeholder 2"/>
          <p:cNvSpPr>
            <a:spLocks noGrp="1"/>
          </p:cNvSpPr>
          <p:nvPr>
            <p:ph sz="quarter" idx="11"/>
          </p:nvPr>
        </p:nvSpPr>
        <p:spPr>
          <a:xfrm>
            <a:off x="838201" y="1254369"/>
            <a:ext cx="10515600" cy="3390367"/>
          </a:xfrm>
        </p:spPr>
        <p:txBody>
          <a:bodyPr/>
          <a:lstStyle/>
          <a:p>
            <a:pPr marL="0" indent="0" algn="ctr">
              <a:buNone/>
            </a:pPr>
            <a:r>
              <a:rPr lang="en-US" sz="2800" dirty="0"/>
              <a:t>Within B.C., report forest fire sightings to</a:t>
            </a:r>
            <a:r>
              <a:rPr lang="en-US" sz="2800" dirty="0" smtClean="0"/>
              <a:t>:</a:t>
            </a:r>
          </a:p>
          <a:p>
            <a:pPr marL="0" indent="0" algn="ctr">
              <a:buNone/>
            </a:pPr>
            <a:r>
              <a:rPr lang="en-US" sz="2800" dirty="0" smtClean="0"/>
              <a:t> </a:t>
            </a:r>
            <a:endParaRPr lang="en-US" sz="2800" dirty="0"/>
          </a:p>
          <a:p>
            <a:pPr marL="0" indent="0" algn="ctr">
              <a:buNone/>
            </a:pPr>
            <a:r>
              <a:rPr lang="en-US" sz="2800" b="1" dirty="0"/>
              <a:t>1-800-663-5555 </a:t>
            </a:r>
            <a:endParaRPr lang="en-US" sz="2800" b="1" dirty="0" smtClean="0"/>
          </a:p>
          <a:p>
            <a:pPr marL="0" indent="0" algn="ctr">
              <a:buNone/>
            </a:pPr>
            <a:endParaRPr lang="en-US" sz="2800" b="1" dirty="0"/>
          </a:p>
          <a:p>
            <a:pPr marL="0" indent="0" algn="ctr">
              <a:buNone/>
            </a:pPr>
            <a:r>
              <a:rPr lang="en-US" sz="2800" b="1" dirty="0"/>
              <a:t>Cell: *5555 </a:t>
            </a:r>
            <a:endParaRPr lang="en-US" sz="2800" b="1" dirty="0" smtClean="0"/>
          </a:p>
          <a:p>
            <a:pPr marL="0" indent="0" algn="ctr">
              <a:buNone/>
            </a:pPr>
            <a:endParaRPr lang="en-US" sz="2800" dirty="0" smtClean="0"/>
          </a:p>
          <a:p>
            <a:pPr marL="0" indent="0" algn="ctr">
              <a:buNone/>
            </a:pPr>
            <a:endParaRPr lang="en-US" sz="2800" dirty="0"/>
          </a:p>
          <a:p>
            <a:pPr marL="0" indent="0" algn="ctr">
              <a:buNone/>
            </a:pPr>
            <a:endParaRPr lang="en-CA" sz="2800" dirty="0"/>
          </a:p>
        </p:txBody>
      </p:sp>
      <p:sp>
        <p:nvSpPr>
          <p:cNvPr id="4" name="Slide Number Placeholder 3"/>
          <p:cNvSpPr>
            <a:spLocks noGrp="1"/>
          </p:cNvSpPr>
          <p:nvPr>
            <p:ph type="sldNum" sz="quarter" idx="12"/>
          </p:nvPr>
        </p:nvSpPr>
        <p:spPr/>
        <p:txBody>
          <a:bodyPr/>
          <a:lstStyle/>
          <a:p>
            <a:fld id="{0FF33D2E-B4E6-4FF6-99DC-91C411C64D6C}" type="slidenum">
              <a:rPr lang="en-CA" smtClean="0"/>
              <a:t>30</a:t>
            </a:fld>
            <a:endParaRPr lang="en-CA" dirty="0"/>
          </a:p>
        </p:txBody>
      </p:sp>
    </p:spTree>
    <p:extLst>
      <p:ext uri="{BB962C8B-B14F-4D97-AF65-F5344CB8AC3E}">
        <p14:creationId xmlns:p14="http://schemas.microsoft.com/office/powerpoint/2010/main" val="2836173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Crashes and incidents </a:t>
            </a:r>
            <a:endParaRPr lang="en-CA" dirty="0"/>
          </a:p>
        </p:txBody>
      </p:sp>
      <p:sp>
        <p:nvSpPr>
          <p:cNvPr id="3" name="Content Placeholder 2"/>
          <p:cNvSpPr>
            <a:spLocks noGrp="1"/>
          </p:cNvSpPr>
          <p:nvPr>
            <p:ph sz="quarter" idx="11"/>
          </p:nvPr>
        </p:nvSpPr>
        <p:spPr>
          <a:xfrm>
            <a:off x="838201" y="1254369"/>
            <a:ext cx="5219699" cy="1125149"/>
          </a:xfrm>
        </p:spPr>
        <p:txBody>
          <a:bodyPr/>
          <a:lstStyle/>
          <a:p>
            <a:pPr marL="0" indent="0">
              <a:buNone/>
            </a:pPr>
            <a:r>
              <a:rPr lang="en-US" sz="2400" dirty="0"/>
              <a:t>Procedures and responsibilities</a:t>
            </a:r>
          </a:p>
        </p:txBody>
      </p:sp>
      <p:sp>
        <p:nvSpPr>
          <p:cNvPr id="4" name="Slide Number Placeholder 3"/>
          <p:cNvSpPr>
            <a:spLocks noGrp="1"/>
          </p:cNvSpPr>
          <p:nvPr>
            <p:ph type="sldNum" sz="quarter" idx="12"/>
          </p:nvPr>
        </p:nvSpPr>
        <p:spPr/>
        <p:txBody>
          <a:bodyPr/>
          <a:lstStyle/>
          <a:p>
            <a:fld id="{0FF33D2E-B4E6-4FF6-99DC-91C411C64D6C}" type="slidenum">
              <a:rPr lang="en-CA" smtClean="0"/>
              <a:t>31</a:t>
            </a:fld>
            <a:endParaRPr lang="en-CA" dirty="0"/>
          </a:p>
        </p:txBody>
      </p:sp>
      <p:pic>
        <p:nvPicPr>
          <p:cNvPr id="5" name="Picture 4"/>
          <p:cNvPicPr>
            <a:picLocks noChangeAspect="1"/>
          </p:cNvPicPr>
          <p:nvPr/>
        </p:nvPicPr>
        <p:blipFill>
          <a:blip r:embed="rId3"/>
          <a:stretch>
            <a:fillRect/>
          </a:stretch>
        </p:blipFill>
        <p:spPr>
          <a:xfrm>
            <a:off x="2561287" y="1816943"/>
            <a:ext cx="6707404" cy="4486337"/>
          </a:xfrm>
          <a:prstGeom prst="roundRect">
            <a:avLst/>
          </a:prstGeom>
        </p:spPr>
      </p:pic>
    </p:spTree>
    <p:extLst>
      <p:ext uri="{BB962C8B-B14F-4D97-AF65-F5344CB8AC3E}">
        <p14:creationId xmlns:p14="http://schemas.microsoft.com/office/powerpoint/2010/main" val="894359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procedures - activity </a:t>
            </a:r>
            <a:endParaRPr lang="en-CA" dirty="0"/>
          </a:p>
        </p:txBody>
      </p:sp>
      <p:sp>
        <p:nvSpPr>
          <p:cNvPr id="3" name="Content Placeholder 2"/>
          <p:cNvSpPr>
            <a:spLocks noGrp="1"/>
          </p:cNvSpPr>
          <p:nvPr>
            <p:ph sz="quarter" idx="11"/>
          </p:nvPr>
        </p:nvSpPr>
        <p:spPr/>
        <p:txBody>
          <a:bodyPr/>
          <a:lstStyle/>
          <a:p>
            <a:pPr marL="0" indent="0">
              <a:buNone/>
            </a:pPr>
            <a:r>
              <a:rPr lang="en-US" sz="2400" dirty="0"/>
              <a:t>Imagine you’re in a crash or arrive at the scene of a </a:t>
            </a:r>
            <a:r>
              <a:rPr lang="en-US" sz="2400" dirty="0" smtClean="0"/>
              <a:t>crash.</a:t>
            </a:r>
            <a:endParaRPr lang="en-US" sz="2400" dirty="0"/>
          </a:p>
          <a:p>
            <a:endParaRPr lang="en-US" sz="2400" dirty="0"/>
          </a:p>
          <a:p>
            <a:r>
              <a:rPr lang="en-US" sz="2400" dirty="0"/>
              <a:t>What should you do for a minor vs a major </a:t>
            </a:r>
            <a:r>
              <a:rPr lang="en-US" sz="2400" dirty="0" smtClean="0"/>
              <a:t>crash? </a:t>
            </a:r>
            <a:endParaRPr lang="en-US" sz="2400" dirty="0"/>
          </a:p>
          <a:p>
            <a:pPr lvl="1"/>
            <a:r>
              <a:rPr lang="en-US" sz="2300" dirty="0"/>
              <a:t>Minor crash – minor vehicle damage or injuries </a:t>
            </a:r>
            <a:r>
              <a:rPr lang="en-US" sz="2300" dirty="0" smtClean="0"/>
              <a:t>only</a:t>
            </a:r>
            <a:endParaRPr lang="en-US" sz="2300" dirty="0"/>
          </a:p>
          <a:p>
            <a:pPr lvl="1"/>
            <a:r>
              <a:rPr lang="en-US" sz="2300" dirty="0"/>
              <a:t>Major crash - serious damage, injuries or death to </a:t>
            </a:r>
            <a:r>
              <a:rPr lang="en-US" sz="2300" dirty="0" smtClean="0"/>
              <a:t>others</a:t>
            </a:r>
            <a:endParaRPr lang="en-US" sz="2300" dirty="0"/>
          </a:p>
          <a:p>
            <a:r>
              <a:rPr lang="en-US" sz="2400" dirty="0"/>
              <a:t>What reporting would you need to do? </a:t>
            </a:r>
          </a:p>
          <a:p>
            <a:endParaRPr lang="en-US" sz="2400" dirty="0"/>
          </a:p>
          <a:p>
            <a:pPr marL="0" indent="0">
              <a:buNone/>
            </a:pPr>
            <a:r>
              <a:rPr lang="en-US" sz="2400" dirty="0"/>
              <a:t>You have 15 </a:t>
            </a:r>
            <a:r>
              <a:rPr lang="en-US" sz="2400" dirty="0" smtClean="0"/>
              <a:t>minutes to discuss.</a:t>
            </a:r>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32</a:t>
            </a:fld>
            <a:endParaRPr lang="en-CA" dirty="0"/>
          </a:p>
        </p:txBody>
      </p:sp>
      <p:pic>
        <p:nvPicPr>
          <p:cNvPr id="5" name="Content Placeholder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7990609" y="3398608"/>
            <a:ext cx="2649682" cy="2976066"/>
          </a:xfrm>
          <a:prstGeom prst="rect">
            <a:avLst/>
          </a:prstGeom>
        </p:spPr>
      </p:pic>
    </p:spTree>
    <p:extLst>
      <p:ext uri="{BB962C8B-B14F-4D97-AF65-F5344CB8AC3E}">
        <p14:creationId xmlns:p14="http://schemas.microsoft.com/office/powerpoint/2010/main" val="596902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load and spills</a:t>
            </a:r>
            <a:endParaRPr lang="en-CA" dirty="0"/>
          </a:p>
        </p:txBody>
      </p:sp>
      <p:sp>
        <p:nvSpPr>
          <p:cNvPr id="3" name="Content Placeholder 2"/>
          <p:cNvSpPr>
            <a:spLocks noGrp="1"/>
          </p:cNvSpPr>
          <p:nvPr>
            <p:ph sz="quarter" idx="11"/>
          </p:nvPr>
        </p:nvSpPr>
        <p:spPr>
          <a:xfrm>
            <a:off x="838201" y="1254370"/>
            <a:ext cx="10515600" cy="2091504"/>
          </a:xfrm>
        </p:spPr>
        <p:txBody>
          <a:bodyPr/>
          <a:lstStyle/>
          <a:p>
            <a:pPr marL="0" indent="0">
              <a:buNone/>
            </a:pPr>
            <a:r>
              <a:rPr lang="en-US" sz="2400" dirty="0"/>
              <a:t>Any spill that threatens the environmental quality of water, land or air must be </a:t>
            </a:r>
            <a:r>
              <a:rPr lang="en-US" sz="2400" dirty="0" smtClean="0"/>
              <a:t>reported.</a:t>
            </a:r>
            <a:endParaRPr lang="en-US" sz="2400" dirty="0"/>
          </a:p>
          <a:p>
            <a:pPr marL="0" indent="0">
              <a:buNone/>
            </a:pPr>
            <a:r>
              <a:rPr lang="en-US" sz="2400" dirty="0"/>
              <a:t>Possible threats include gas leaks, oil, diesel or chemical spills and any other release of hazardous material to the </a:t>
            </a:r>
            <a:r>
              <a:rPr lang="en-US" sz="2400" dirty="0" smtClean="0"/>
              <a:t>environment.</a:t>
            </a:r>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33</a:t>
            </a:fld>
            <a:endParaRPr lang="en-CA" dirty="0"/>
          </a:p>
        </p:txBody>
      </p:sp>
      <p:pic>
        <p:nvPicPr>
          <p:cNvPr id="5" name="Picture 1" descr="Report a Spill 1-800-663-34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378" y="3345874"/>
            <a:ext cx="6395861" cy="2712026"/>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749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reporting requirements </a:t>
            </a:r>
            <a:endParaRPr lang="en-CA" dirty="0"/>
          </a:p>
        </p:txBody>
      </p:sp>
      <p:sp>
        <p:nvSpPr>
          <p:cNvPr id="3" name="Content Placeholder 2"/>
          <p:cNvSpPr>
            <a:spLocks noGrp="1"/>
          </p:cNvSpPr>
          <p:nvPr>
            <p:ph sz="quarter" idx="11"/>
          </p:nvPr>
        </p:nvSpPr>
        <p:spPr>
          <a:xfrm>
            <a:off x="1087583" y="1638834"/>
            <a:ext cx="5583381" cy="1914858"/>
          </a:xfrm>
        </p:spPr>
        <p:txBody>
          <a:bodyPr/>
          <a:lstStyle/>
          <a:p>
            <a:r>
              <a:rPr lang="en-US" sz="2400" dirty="0"/>
              <a:t>Exchange of </a:t>
            </a:r>
            <a:r>
              <a:rPr lang="en-US" sz="2400" dirty="0" smtClean="0"/>
              <a:t>information.</a:t>
            </a:r>
            <a:endParaRPr lang="en-US" sz="2400" dirty="0"/>
          </a:p>
          <a:p>
            <a:r>
              <a:rPr lang="en-US" sz="2400" dirty="0"/>
              <a:t>When to report to </a:t>
            </a:r>
            <a:r>
              <a:rPr lang="en-US" sz="2400" dirty="0" smtClean="0"/>
              <a:t>police.</a:t>
            </a:r>
            <a:endParaRPr lang="en-US" sz="2400" dirty="0"/>
          </a:p>
          <a:p>
            <a:r>
              <a:rPr lang="en-US" sz="2400" dirty="0"/>
              <a:t>Reporting to </a:t>
            </a:r>
            <a:r>
              <a:rPr lang="en-US" sz="2400" dirty="0" smtClean="0"/>
              <a:t>ICBC.</a:t>
            </a:r>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34</a:t>
            </a:fld>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652" y="2366237"/>
            <a:ext cx="4190999" cy="4190999"/>
          </a:xfrm>
          <a:prstGeom prst="rect">
            <a:avLst/>
          </a:prstGeom>
        </p:spPr>
      </p:pic>
    </p:spTree>
    <p:extLst>
      <p:ext uri="{BB962C8B-B14F-4D97-AF65-F5344CB8AC3E}">
        <p14:creationId xmlns:p14="http://schemas.microsoft.com/office/powerpoint/2010/main" val="1980792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 misses </a:t>
            </a:r>
            <a:endParaRPr lang="en-CA" dirty="0"/>
          </a:p>
        </p:txBody>
      </p:sp>
      <p:sp>
        <p:nvSpPr>
          <p:cNvPr id="3" name="Content Placeholder 2"/>
          <p:cNvSpPr>
            <a:spLocks noGrp="1"/>
          </p:cNvSpPr>
          <p:nvPr>
            <p:ph sz="quarter" idx="11"/>
          </p:nvPr>
        </p:nvSpPr>
        <p:spPr>
          <a:xfrm>
            <a:off x="838201" y="1254370"/>
            <a:ext cx="10726881" cy="3224112"/>
          </a:xfrm>
        </p:spPr>
        <p:txBody>
          <a:bodyPr/>
          <a:lstStyle/>
          <a:p>
            <a:pPr marL="0" indent="0">
              <a:buNone/>
            </a:pPr>
            <a:r>
              <a:rPr lang="en-US" sz="2400" dirty="0"/>
              <a:t>A near miss is an event that did not result in injury, illness, or damage – but had the potential to do so</a:t>
            </a:r>
          </a:p>
          <a:p>
            <a:endParaRPr lang="en-US" sz="2400" dirty="0"/>
          </a:p>
          <a:p>
            <a:r>
              <a:rPr lang="en-US" sz="2400" dirty="0"/>
              <a:t>Follow company </a:t>
            </a:r>
            <a:r>
              <a:rPr lang="en-US" sz="2400" dirty="0" smtClean="0"/>
              <a:t>procedures.</a:t>
            </a:r>
            <a:endParaRPr lang="en-US" sz="2400" dirty="0"/>
          </a:p>
          <a:p>
            <a:r>
              <a:rPr lang="en-US" sz="2400" dirty="0"/>
              <a:t>Can occur when driving or at other times such as loading/unloading, during vehicle inspections or other workplace </a:t>
            </a:r>
            <a:r>
              <a:rPr lang="en-US" sz="2400" dirty="0" smtClean="0"/>
              <a:t>activities.</a:t>
            </a:r>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35</a:t>
            </a:fld>
            <a:endParaRPr lang="en-CA" dirty="0"/>
          </a:p>
        </p:txBody>
      </p:sp>
    </p:spTree>
    <p:extLst>
      <p:ext uri="{BB962C8B-B14F-4D97-AF65-F5344CB8AC3E}">
        <p14:creationId xmlns:p14="http://schemas.microsoft.com/office/powerpoint/2010/main" val="2148052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47963"/>
            <a:ext cx="10709564" cy="466437"/>
          </a:xfrm>
        </p:spPr>
        <p:txBody>
          <a:bodyPr/>
          <a:lstStyle/>
          <a:p>
            <a:r>
              <a:rPr lang="en-US" dirty="0" smtClean="0"/>
              <a:t>Emergency supplies – activity   </a:t>
            </a:r>
            <a:endParaRPr lang="en-CA" dirty="0"/>
          </a:p>
        </p:txBody>
      </p:sp>
      <p:sp>
        <p:nvSpPr>
          <p:cNvPr id="3" name="Content Placeholder 2"/>
          <p:cNvSpPr>
            <a:spLocks noGrp="1"/>
          </p:cNvSpPr>
          <p:nvPr>
            <p:ph sz="quarter" idx="11"/>
          </p:nvPr>
        </p:nvSpPr>
        <p:spPr>
          <a:xfrm>
            <a:off x="1091045" y="1314407"/>
            <a:ext cx="10106892" cy="2579876"/>
          </a:xfrm>
        </p:spPr>
        <p:txBody>
          <a:bodyPr/>
          <a:lstStyle/>
          <a:p>
            <a:pPr marL="0" lvl="0" indent="0">
              <a:buNone/>
            </a:pPr>
            <a:r>
              <a:rPr lang="en-US" sz="2400" dirty="0"/>
              <a:t>Imagine you are in a crash or stranded for a day or two when the road gets closed due to avalanche…</a:t>
            </a:r>
          </a:p>
          <a:p>
            <a:pPr marL="0" lvl="0" indent="0">
              <a:buNone/>
            </a:pPr>
            <a:endParaRPr lang="en-US" sz="2400" dirty="0"/>
          </a:p>
          <a:p>
            <a:pPr marL="0" lvl="0" indent="0">
              <a:buNone/>
            </a:pPr>
            <a:r>
              <a:rPr lang="en-US" sz="2400" dirty="0"/>
              <a:t>What supplies might you need?</a:t>
            </a:r>
          </a:p>
          <a:p>
            <a:pPr marL="0" lvl="0" indent="0">
              <a:buNone/>
            </a:pPr>
            <a:endParaRPr lang="en-US" sz="2400" dirty="0"/>
          </a:p>
          <a:p>
            <a:pPr marL="285750" lvl="0" indent="-285750"/>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4</a:t>
            </a:fld>
            <a:endParaRPr lang="en-CA" dirty="0"/>
          </a:p>
        </p:txBody>
      </p:sp>
      <p:pic>
        <p:nvPicPr>
          <p:cNvPr id="5" name="Content Placeholder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057" y="3176582"/>
            <a:ext cx="3380654" cy="3380654"/>
          </a:xfrm>
          <a:prstGeom prst="rect">
            <a:avLst/>
          </a:prstGeom>
        </p:spPr>
      </p:pic>
      <p:sp>
        <p:nvSpPr>
          <p:cNvPr id="6" name="Content Placeholder 2"/>
          <p:cNvSpPr txBox="1">
            <a:spLocks/>
          </p:cNvSpPr>
          <p:nvPr/>
        </p:nvSpPr>
        <p:spPr>
          <a:xfrm>
            <a:off x="4218711" y="3599677"/>
            <a:ext cx="6802582" cy="837135"/>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Discuss in your groups and be prepared to share your ideas. </a:t>
            </a:r>
          </a:p>
          <a:p>
            <a:pPr marL="285750" indent="-285750"/>
            <a:endParaRPr lang="en-US" sz="2400" dirty="0" smtClean="0"/>
          </a:p>
          <a:p>
            <a:endParaRPr lang="en-CA" dirty="0"/>
          </a:p>
        </p:txBody>
      </p:sp>
    </p:spTree>
    <p:extLst>
      <p:ext uri="{BB962C8B-B14F-4D97-AF65-F5344CB8AC3E}">
        <p14:creationId xmlns:p14="http://schemas.microsoft.com/office/powerpoint/2010/main" val="357791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devices </a:t>
            </a:r>
            <a:endParaRPr lang="en-CA" dirty="0"/>
          </a:p>
        </p:txBody>
      </p:sp>
      <p:sp>
        <p:nvSpPr>
          <p:cNvPr id="3" name="Content Placeholder 2"/>
          <p:cNvSpPr>
            <a:spLocks noGrp="1"/>
          </p:cNvSpPr>
          <p:nvPr>
            <p:ph sz="quarter" idx="11"/>
          </p:nvPr>
        </p:nvSpPr>
        <p:spPr>
          <a:xfrm>
            <a:off x="838201" y="1254369"/>
            <a:ext cx="7048499" cy="4759569"/>
          </a:xfrm>
        </p:spPr>
        <p:txBody>
          <a:bodyPr/>
          <a:lstStyle/>
          <a:p>
            <a:pPr marL="0" indent="0">
              <a:buNone/>
            </a:pPr>
            <a:r>
              <a:rPr lang="en-US" sz="2400" dirty="0"/>
              <a:t>During daylight hours, the minimum for approved warning devices is</a:t>
            </a:r>
            <a:r>
              <a:rPr lang="en-US" sz="2400" dirty="0" smtClean="0"/>
              <a:t>:</a:t>
            </a:r>
          </a:p>
          <a:p>
            <a:pPr marL="0" indent="0">
              <a:buNone/>
            </a:pPr>
            <a:endParaRPr lang="en-US" sz="2400" dirty="0"/>
          </a:p>
          <a:p>
            <a:r>
              <a:rPr lang="en-US" sz="2400" dirty="0"/>
              <a:t>two red flags that measure at least 30 cm by 30 cm, or</a:t>
            </a:r>
          </a:p>
          <a:p>
            <a:r>
              <a:rPr lang="en-US" sz="2400" dirty="0"/>
              <a:t>two warning devices that have been approved for daylight use — including flares, fuses and reflectors.</a:t>
            </a:r>
          </a:p>
          <a:p>
            <a:r>
              <a:rPr lang="en-US" sz="2400" dirty="0"/>
              <a:t>At night use flares, fuses, reflectors and red lanterns.</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5</a:t>
            </a:fld>
            <a:endParaRPr lang="en-CA" dirty="0"/>
          </a:p>
        </p:txBody>
      </p:sp>
      <p:pic>
        <p:nvPicPr>
          <p:cNvPr id="5" name="Picture 2" descr="U9_A-IMG_28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700" y="1254369"/>
            <a:ext cx="3840163" cy="256063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44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device deployment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6</a:t>
            </a:fld>
            <a:endParaRPr lang="en-CA" dirty="0"/>
          </a:p>
        </p:txBody>
      </p:sp>
      <p:pic>
        <p:nvPicPr>
          <p:cNvPr id="5" name="Content Placeholder 3"/>
          <p:cNvPicPr>
            <a:picLocks noGrp="1" noChangeAspect="1"/>
          </p:cNvPicPr>
          <p:nvPr>
            <p:ph sz="quarter" idx="11"/>
          </p:nvPr>
        </p:nvPicPr>
        <p:blipFill>
          <a:blip r:embed="rId3"/>
          <a:stretch>
            <a:fillRect/>
          </a:stretch>
        </p:blipFill>
        <p:spPr>
          <a:xfrm>
            <a:off x="1417138" y="1892940"/>
            <a:ext cx="8958247" cy="2471241"/>
          </a:xfrm>
          <a:prstGeom prst="rect">
            <a:avLst/>
          </a:prstGeom>
        </p:spPr>
      </p:pic>
    </p:spTree>
    <p:extLst>
      <p:ext uri="{BB962C8B-B14F-4D97-AF65-F5344CB8AC3E}">
        <p14:creationId xmlns:p14="http://schemas.microsoft.com/office/powerpoint/2010/main" val="47271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situations </a:t>
            </a:r>
            <a:endParaRPr lang="en-CA" dirty="0"/>
          </a:p>
        </p:txBody>
      </p:sp>
      <p:sp>
        <p:nvSpPr>
          <p:cNvPr id="3" name="Content Placeholder 2"/>
          <p:cNvSpPr>
            <a:spLocks noGrp="1"/>
          </p:cNvSpPr>
          <p:nvPr>
            <p:ph sz="quarter" idx="11"/>
          </p:nvPr>
        </p:nvSpPr>
        <p:spPr>
          <a:xfrm>
            <a:off x="838201" y="1254370"/>
            <a:ext cx="10515600" cy="3556622"/>
          </a:xfrm>
        </p:spPr>
        <p:txBody>
          <a:bodyPr/>
          <a:lstStyle/>
          <a:p>
            <a:pPr marL="0" indent="0">
              <a:buNone/>
            </a:pPr>
            <a:r>
              <a:rPr lang="en-US" sz="2400" dirty="0"/>
              <a:t>In the next section, we’re going to discuss:</a:t>
            </a:r>
          </a:p>
          <a:p>
            <a:endParaRPr lang="en-US" sz="2400" dirty="0"/>
          </a:p>
          <a:p>
            <a:r>
              <a:rPr lang="en-US" sz="2400" dirty="0"/>
              <a:t>Getting stuck</a:t>
            </a:r>
          </a:p>
          <a:p>
            <a:r>
              <a:rPr lang="en-US" sz="2400" dirty="0"/>
              <a:t>Mechanical failure</a:t>
            </a:r>
          </a:p>
          <a:p>
            <a:r>
              <a:rPr lang="en-US" sz="2400" dirty="0"/>
              <a:t>Needing a tow</a:t>
            </a:r>
          </a:p>
          <a:p>
            <a:r>
              <a:rPr lang="en-US" sz="2400" dirty="0"/>
              <a:t>Tire failure</a:t>
            </a:r>
          </a:p>
          <a:p>
            <a:r>
              <a:rPr lang="en-US" sz="2400" dirty="0"/>
              <a:t>Personal medical distress</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7</a:t>
            </a:fld>
            <a:endParaRPr lang="en-CA" dirty="0"/>
          </a:p>
        </p:txBody>
      </p:sp>
    </p:spTree>
    <p:extLst>
      <p:ext uri="{BB962C8B-B14F-4D97-AF65-F5344CB8AC3E}">
        <p14:creationId xmlns:p14="http://schemas.microsoft.com/office/powerpoint/2010/main" val="50980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Towing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8</a:t>
            </a:fld>
            <a:endParaRPr lang="en-CA" dirty="0"/>
          </a:p>
        </p:txBody>
      </p:sp>
      <p:pic>
        <p:nvPicPr>
          <p:cNvPr id="7" name="Picture 6"/>
          <p:cNvPicPr>
            <a:picLocks noChangeAspect="1"/>
          </p:cNvPicPr>
          <p:nvPr/>
        </p:nvPicPr>
        <p:blipFill>
          <a:blip r:embed="rId3"/>
          <a:stretch>
            <a:fillRect/>
          </a:stretch>
        </p:blipFill>
        <p:spPr>
          <a:xfrm>
            <a:off x="3264285" y="1460982"/>
            <a:ext cx="4684759" cy="3752412"/>
          </a:xfrm>
          <a:prstGeom prst="roundRect">
            <a:avLst/>
          </a:prstGeom>
        </p:spPr>
      </p:pic>
    </p:spTree>
    <p:extLst>
      <p:ext uri="{BB962C8B-B14F-4D97-AF65-F5344CB8AC3E}">
        <p14:creationId xmlns:p14="http://schemas.microsoft.com/office/powerpoint/2010/main" val="245808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Anti-lock braking systems (ABS)</a:t>
            </a:r>
            <a:endParaRPr lang="en-CA" dirty="0"/>
          </a:p>
        </p:txBody>
      </p:sp>
      <p:sp>
        <p:nvSpPr>
          <p:cNvPr id="3" name="Content Placeholder 2"/>
          <p:cNvSpPr>
            <a:spLocks noGrp="1"/>
          </p:cNvSpPr>
          <p:nvPr>
            <p:ph sz="quarter" idx="11"/>
          </p:nvPr>
        </p:nvSpPr>
        <p:spPr>
          <a:xfrm>
            <a:off x="838201" y="1254369"/>
            <a:ext cx="10515600" cy="4855485"/>
          </a:xfrm>
        </p:spPr>
        <p:txBody>
          <a:bodyPr/>
          <a:lstStyle/>
          <a:p>
            <a:r>
              <a:rPr lang="en-US" sz="2400" dirty="0"/>
              <a:t>Mandatory in Canada on all trucks and buses over 4,560 kg manufactured since April 1, 2000 and on all commercial trailers equipped with air </a:t>
            </a:r>
            <a:r>
              <a:rPr lang="en-US" sz="2400" dirty="0" smtClean="0"/>
              <a:t>brakes.</a:t>
            </a:r>
            <a:endParaRPr lang="en-US" sz="2400" dirty="0"/>
          </a:p>
          <a:p>
            <a:r>
              <a:rPr lang="en-US" sz="2400" dirty="0"/>
              <a:t>Adjusts air or hydraulic pressure in the brake chambers to prevent wheel </a:t>
            </a:r>
            <a:r>
              <a:rPr lang="en-US" sz="2400" dirty="0" smtClean="0"/>
              <a:t>lockup.</a:t>
            </a:r>
            <a:endParaRPr lang="en-US" sz="2400" dirty="0"/>
          </a:p>
          <a:p>
            <a:r>
              <a:rPr lang="en-US" sz="2400" dirty="0"/>
              <a:t>Allows the driver to steer while applying continuous hard brake </a:t>
            </a:r>
            <a:r>
              <a:rPr lang="en-US" sz="2400" dirty="0" smtClean="0"/>
              <a:t>application.</a:t>
            </a:r>
            <a:endParaRPr lang="en-US" sz="2400" dirty="0"/>
          </a:p>
          <a:p>
            <a:r>
              <a:rPr lang="en-US" sz="2400" dirty="0"/>
              <a:t>Doesn't allow you to drive faster or stop </a:t>
            </a:r>
            <a:r>
              <a:rPr lang="en-US" sz="2400" dirty="0" smtClean="0"/>
              <a:t>sooner.</a:t>
            </a:r>
            <a:endParaRPr lang="en-US" sz="2400" dirty="0"/>
          </a:p>
          <a:p>
            <a:r>
              <a:rPr lang="en-US" sz="2400" dirty="0"/>
              <a:t>On some surfaces such as gravel, braking distance with ABS may be </a:t>
            </a:r>
            <a:r>
              <a:rPr lang="en-US" sz="2400" dirty="0" smtClean="0"/>
              <a:t>longer.</a:t>
            </a:r>
            <a:endParaRPr lang="en-US" sz="2400" dirty="0"/>
          </a:p>
          <a:p>
            <a:r>
              <a:rPr lang="en-US" sz="2400" dirty="0"/>
              <a:t>May help prevent </a:t>
            </a:r>
            <a:r>
              <a:rPr lang="en-US" sz="2400" dirty="0" smtClean="0"/>
              <a:t>jackknifing.</a:t>
            </a:r>
            <a:r>
              <a:rPr lang="en-US" sz="2400" dirty="0"/>
              <a:t/>
            </a:r>
            <a:br>
              <a:rPr lang="en-US" sz="2400" dirty="0"/>
            </a:br>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9</a:t>
            </a:fld>
            <a:endParaRPr lang="en-CA" dirty="0"/>
          </a:p>
        </p:txBody>
      </p:sp>
    </p:spTree>
    <p:extLst>
      <p:ext uri="{BB962C8B-B14F-4D97-AF65-F5344CB8AC3E}">
        <p14:creationId xmlns:p14="http://schemas.microsoft.com/office/powerpoint/2010/main" val="2360472510"/>
      </p:ext>
    </p:extLst>
  </p:cSld>
  <p:clrMapOvr>
    <a:masterClrMapping/>
  </p:clrMapOvr>
</p:sld>
</file>

<file path=ppt/theme/theme1.xml><?xml version="1.0" encoding="utf-8"?>
<a:theme xmlns:a="http://schemas.openxmlformats.org/drawingml/2006/main" name="Drive Smar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C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CEC"/>
        </a:solidFill>
        <a:ln>
          <a:noFill/>
        </a:ln>
        <a:effectLst/>
      </a:spPr>
      <a:bodyPr rtlCol="0" anchor="ctr" anchorCtr="0">
        <a:normAutofit/>
      </a:bodyPr>
      <a:lstStyle>
        <a:defPPr algn="l">
          <a:defRPr sz="4000" dirty="0" smtClean="0"/>
        </a:defPPr>
      </a:lstStyle>
      <a:style>
        <a:lnRef idx="3">
          <a:schemeClr val="lt1"/>
        </a:lnRef>
        <a:fillRef idx="1">
          <a:schemeClr val="accent2"/>
        </a:fillRef>
        <a:effectRef idx="1">
          <a:schemeClr val="accent2"/>
        </a:effectRef>
        <a:fontRef idx="minor">
          <a:schemeClr val="lt1"/>
        </a:fontRef>
      </a:style>
    </a:spDef>
  </a:objectDefaults>
  <a:extraClrSchemeLst/>
  <a:extLst>
    <a:ext uri="{05A4C25C-085E-4340-85A3-A5531E510DB2}">
      <thm15:themeFamily xmlns:thm15="http://schemas.microsoft.com/office/thememl/2012/main" name="logo only.potx" id="{96EC5D7B-F169-4816-917A-D1E6BC284591}" vid="{C2B64BEA-8A3A-44AC-A54E-15C7DDB7DA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logo only</Template>
  <TotalTime>0</TotalTime>
  <Words>2793</Words>
  <PresentationFormat>Widescreen</PresentationFormat>
  <Paragraphs>379</Paragraphs>
  <Slides>35</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Courier New</vt:lpstr>
      <vt:lpstr>Verdana</vt:lpstr>
      <vt:lpstr>Wingdings</vt:lpstr>
      <vt:lpstr>Drive Smart Theme</vt:lpstr>
      <vt:lpstr>MELT Class 1 Driver Training   Handling emergencies</vt:lpstr>
      <vt:lpstr>Lesson overview </vt:lpstr>
      <vt:lpstr>General emergency steps  </vt:lpstr>
      <vt:lpstr>Emergency supplies – activity   </vt:lpstr>
      <vt:lpstr>Warning devices </vt:lpstr>
      <vt:lpstr>Warning device deployment </vt:lpstr>
      <vt:lpstr>Emergency situations </vt:lpstr>
      <vt:lpstr>Towing </vt:lpstr>
      <vt:lpstr>Anti-lock braking systems (ABS)</vt:lpstr>
      <vt:lpstr>Threshold braking </vt:lpstr>
      <vt:lpstr>Skid avoidance and control </vt:lpstr>
      <vt:lpstr>Jackknife </vt:lpstr>
      <vt:lpstr>Trailer swing </vt:lpstr>
      <vt:lpstr>Tire failure </vt:lpstr>
      <vt:lpstr>Flooded roadway </vt:lpstr>
      <vt:lpstr>Emergency actions </vt:lpstr>
      <vt:lpstr>Emergency actions – activity  </vt:lpstr>
      <vt:lpstr>Emergency actions to avoid a crash  </vt:lpstr>
      <vt:lpstr>Emergency actions </vt:lpstr>
      <vt:lpstr>Loss of brakes </vt:lpstr>
      <vt:lpstr>Loss of brakes continued </vt:lpstr>
      <vt:lpstr>Runaway lanes </vt:lpstr>
      <vt:lpstr>Gravity bed runaway lane </vt:lpstr>
      <vt:lpstr>Arrester bed with gravel bed </vt:lpstr>
      <vt:lpstr>Arrester bed with cable nets </vt:lpstr>
      <vt:lpstr>Loss of visibility – what to do </vt:lpstr>
      <vt:lpstr>Fire – common causes </vt:lpstr>
      <vt:lpstr>Fire – what to do </vt:lpstr>
      <vt:lpstr>Fire extinguishers </vt:lpstr>
      <vt:lpstr>Forest fires </vt:lpstr>
      <vt:lpstr>Crashes and incidents </vt:lpstr>
      <vt:lpstr>Crash procedures - activity </vt:lpstr>
      <vt:lpstr>Loss of load and spills</vt:lpstr>
      <vt:lpstr>Legal reporting requirements </vt:lpstr>
      <vt:lpstr>Near misses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2019-10-10T15:37:26Z</dcterms:created>
  <dcterms:modified xsi:type="dcterms:W3CDTF">2021-06-30T01:19:43Z</dcterms:modified>
</cp:coreProperties>
</file>