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51"/>
  </p:notesMasterIdLst>
  <p:handoutMasterIdLst>
    <p:handoutMasterId r:id="rId52"/>
  </p:handoutMasterIdLst>
  <p:sldIdLst>
    <p:sldId id="554" r:id="rId2"/>
    <p:sldId id="608" r:id="rId3"/>
    <p:sldId id="642" r:id="rId4"/>
    <p:sldId id="646" r:id="rId5"/>
    <p:sldId id="645" r:id="rId6"/>
    <p:sldId id="647" r:id="rId7"/>
    <p:sldId id="648" r:id="rId8"/>
    <p:sldId id="649" r:id="rId9"/>
    <p:sldId id="650" r:id="rId10"/>
    <p:sldId id="651" r:id="rId11"/>
    <p:sldId id="652" r:id="rId12"/>
    <p:sldId id="653" r:id="rId13"/>
    <p:sldId id="654" r:id="rId14"/>
    <p:sldId id="655" r:id="rId15"/>
    <p:sldId id="656" r:id="rId16"/>
    <p:sldId id="657" r:id="rId17"/>
    <p:sldId id="658" r:id="rId18"/>
    <p:sldId id="659" r:id="rId19"/>
    <p:sldId id="660" r:id="rId20"/>
    <p:sldId id="661" r:id="rId21"/>
    <p:sldId id="662" r:id="rId22"/>
    <p:sldId id="663" r:id="rId23"/>
    <p:sldId id="644" r:id="rId24"/>
    <p:sldId id="664" r:id="rId25"/>
    <p:sldId id="665" r:id="rId26"/>
    <p:sldId id="666" r:id="rId27"/>
    <p:sldId id="667" r:id="rId28"/>
    <p:sldId id="668" r:id="rId29"/>
    <p:sldId id="669" r:id="rId30"/>
    <p:sldId id="670" r:id="rId31"/>
    <p:sldId id="671" r:id="rId32"/>
    <p:sldId id="672" r:id="rId33"/>
    <p:sldId id="673" r:id="rId34"/>
    <p:sldId id="674" r:id="rId35"/>
    <p:sldId id="643" r:id="rId36"/>
    <p:sldId id="675" r:id="rId37"/>
    <p:sldId id="684" r:id="rId38"/>
    <p:sldId id="683" r:id="rId39"/>
    <p:sldId id="682" r:id="rId40"/>
    <p:sldId id="681" r:id="rId41"/>
    <p:sldId id="685" r:id="rId42"/>
    <p:sldId id="680" r:id="rId43"/>
    <p:sldId id="686" r:id="rId44"/>
    <p:sldId id="688" r:id="rId45"/>
    <p:sldId id="687" r:id="rId46"/>
    <p:sldId id="691" r:id="rId47"/>
    <p:sldId id="678" r:id="rId48"/>
    <p:sldId id="692" r:id="rId49"/>
    <p:sldId id="693" r:id="rId5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106"/>
    <a:srgbClr val="F57A01"/>
    <a:srgbClr val="5FB743"/>
    <a:srgbClr val="C55A11"/>
    <a:srgbClr val="2D97E5"/>
    <a:srgbClr val="63BB46"/>
    <a:srgbClr val="417E2E"/>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2810" autoAdjust="0"/>
  </p:normalViewPr>
  <p:slideViewPr>
    <p:cSldViewPr snapToGrid="0">
      <p:cViewPr varScale="1">
        <p:scale>
          <a:sx n="97" d="100"/>
          <a:sy n="97" d="100"/>
        </p:scale>
        <p:origin x="840" y="76"/>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5/31/2022</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2022-05-31</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pPr defTabSz="924916"/>
            <a:endParaRPr lang="en-US" dirty="0" smtClean="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Water Temperature Gauge:</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engine overheats and the Engine Coolant Temperature warning light illuminates:</a:t>
            </a: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Overheating can happen when there are low coolant levels, a sudden loss of coolant, and severe operating conditions such as climbing a steep grade.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engine overheats and the Engine Coolant Temperature warning light illuminates:</a:t>
            </a:r>
          </a:p>
          <a:p>
            <a:pPr marL="800100" lvl="1"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Down shift to a lower gear to lessen the load on the engine and monitor the gauge.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problem persists stop the vehicle but leave the engine running unless a low water warning device indicates a loss of coolant.</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With the transmission in neutral, check to ensure that the oil pressure gauge reads normal. Increase the engine speed to about 1100 to 1200 RPM maximum. Return the idle speed to normal after 2 to 3 minutes. If the warning light does not go off or the temperature gauge does not begin to drop, turn the engine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overheating came from severe operating conditions, the temperature should have cooled by this time. If it has not cooled, stop the engine and let it cool before checking to see if the coolant is low</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pPr marL="342900" lvl="0" indent="-342900">
              <a:lnSpc>
                <a:spcPct val="115000"/>
              </a:lnSpc>
              <a:spcAft>
                <a:spcPts val="600"/>
              </a:spcAft>
              <a:buFont typeface="Symbol" panose="05050102010706020507" pitchFamily="18" charset="2"/>
              <a:buChar char=""/>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101056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Fuel Gauge:</a:t>
            </a:r>
          </a:p>
          <a:p>
            <a:pPr marL="342900" lvl="0" indent="-342900">
              <a:lnSpc>
                <a:spcPct val="115000"/>
              </a:lnSpc>
              <a:spcAft>
                <a:spcPts val="600"/>
              </a:spcAft>
              <a:buFont typeface="Symbol" panose="05050102010706020507" pitchFamily="18" charset="2"/>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If you notice that the needle is stuck in one position for too long, this can indicate an issue with the gauge, the sensor in the tank(s), or the fuel is not leveling out between the two tanks. You should stop the vehicle, remove the cap(s), and ensure you still have plenty of fuel to reach your destination.</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If it is a leveling problem, one tank may still be full while the tank where fuel is being drawn from is almost empty.</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endParaRPr lang="en-CA" dirty="0" smtClean="0"/>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endParaRPr lang="en-CA" sz="1200" b="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235277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Fuel Filter Gauge:</a:t>
            </a: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Usually consists of two sections – white zone and red zone.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Maximum fuel restriction is 8-10 inches of mercury (in HG).</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endParaRPr lang="en-CA" sz="1200" b="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209262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b="1" dirty="0" smtClean="0"/>
              <a:t>Diesel Exhaust Fluid (DEF) Gauge:</a:t>
            </a:r>
          </a:p>
          <a:p>
            <a:pPr marL="171450" indent="-171450">
              <a:buFont typeface="Arial" panose="020B0604020202020204" pitchFamily="34" charset="0"/>
              <a:buChar char="•"/>
            </a:pPr>
            <a:r>
              <a:rPr lang="en-US" dirty="0" smtClean="0"/>
              <a:t>A DEF low level warning lamp will illuminate when the DEF is low.</a:t>
            </a:r>
          </a:p>
          <a:p>
            <a:pPr marL="171450" indent="-171450">
              <a:buFont typeface="Arial" panose="020B0604020202020204" pitchFamily="34" charset="0"/>
              <a:buChar char="•"/>
            </a:pPr>
            <a:r>
              <a:rPr lang="en-US" dirty="0" smtClean="0"/>
              <a:t>In a vehicle that is not used often, the DEF in the tank may crystallize around the float on the DEF level-sending unit tube and require cleaning.</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7140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200" b="1" kern="1200" dirty="0" smtClean="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Transmission Temperature Gauge</a:t>
            </a:r>
            <a:endParaRPr lang="en-CA" sz="1200" b="1" kern="1200" dirty="0" smtClean="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The normal operating range for most transmissions is 180°F to 240°F (refer to transmission owner’s manual for normal operating range)</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Maximum transmission temperature is around 250°F, but it may vary depending on the type of transmission and the type of lubricant used (refer to transmission owner’s manual for maximum temperature allowed).</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123511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200" b="1" kern="1200" dirty="0" smtClean="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Front &amp; Rear Drive Axle Temperature Gauges</a:t>
            </a:r>
            <a:endParaRPr lang="en-CA" sz="1200" b="1" kern="1200" dirty="0" smtClean="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171450" indent="-171450">
              <a:lnSpc>
                <a:spcPct val="115000"/>
              </a:lnSpc>
              <a:spcAft>
                <a:spcPts val="600"/>
              </a:spcAft>
              <a:buFont typeface="Arial" panose="020B0604020202020204" pitchFamily="34" charset="0"/>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Normal operating temperatures can range between 80°F-220°F depending on the type of manufacturer (refer to owner’s manual for normal temperatures for your vehicle).</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15000"/>
              </a:lnSpc>
              <a:spcAft>
                <a:spcPts val="600"/>
              </a:spcAft>
              <a:buFont typeface="Arial" panose="020B0604020202020204" pitchFamily="34" charset="0"/>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Maximum axle temperature may vary depending on the axle and type of lubricant. It is normal for the front axle to read higher than the rear axle. </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15000"/>
              </a:lnSpc>
              <a:spcAft>
                <a:spcPts val="600"/>
              </a:spcAft>
              <a:buFont typeface="Arial" panose="020B0604020202020204" pitchFamily="34" charset="0"/>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When the truck is under a load such as climbing steep grades, it is not unusual for the temperatures to exceed the normal operating range as long as the temperature returns to normal when the load decreases.</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241026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Manifold Pressure/Turbo Boost Gauge:</a:t>
            </a:r>
            <a:endParaRPr lang="en-CA"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name and look of this gauge may vary from truck to truck, but they perform the same function.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driver can drastically improve fuel efficiency by monitoring and attempting to keep the pressure low when accelerating</a:t>
            </a: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pressure goes down when the engine is under a load, there may be something wrong with the engine, and it should be checked by a mechanic.</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32775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Pyrometer:</a:t>
            </a:r>
            <a:endParaRPr lang="en-CA"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Refer to owner’s manual for normal operating temperatures.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Sustained high temperature can lead to engine failure.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Higher exhaust temperatures can be a result of these basic causes: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Excessive fueling (heavy acceleration or faulty fuel system</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High intake ambient air temperature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Restricted air flow</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Lugging the engine (improper acceleration or shifting)</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3629673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Voltmeter:</a:t>
            </a:r>
            <a:endParaRPr lang="en-C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fully charged battery will typically read between 12-14 volts, and it should stay within this range unless there is a heavy pull on the electrical system.</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the gauge stays below 12 volts (undercharged) or goes above 15 volts (overcharged), you should have the system checked.</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3382459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indent="0">
              <a:lnSpc>
                <a:spcPct val="115000"/>
              </a:lnSpc>
              <a:spcAft>
                <a:spcPts val="600"/>
              </a:spcAft>
              <a:buFont typeface="Arial" panose="020B0604020202020204" pitchFamily="34" charset="0"/>
              <a:buNone/>
            </a:pPr>
            <a:r>
              <a:rPr lang="en-US" sz="1200" b="1" kern="1200" dirty="0" smtClean="0">
                <a:solidFill>
                  <a:schemeClr val="tx1"/>
                </a:solidFill>
                <a:effectLst/>
                <a:latin typeface="+mn-lt"/>
                <a:ea typeface="Calibri" panose="020F0502020204030204" pitchFamily="34" charset="0"/>
                <a:cs typeface="Times New Roman" panose="02020603050405020304" pitchFamily="18" charset="0"/>
              </a:rPr>
              <a:t>Ammeter (Amp Gauge):</a:t>
            </a:r>
          </a:p>
          <a:p>
            <a:pPr marL="171450" indent="-171450">
              <a:lnSpc>
                <a:spcPct val="115000"/>
              </a:lnSpc>
              <a:spcAft>
                <a:spcPts val="600"/>
              </a:spcAft>
              <a:buFont typeface="Arial" panose="020B0604020202020204" pitchFamily="34" charset="0"/>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A constant high reading may indicate a battery is drawing current from the alternator for the wrong reasons.</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pPr marL="171450" lvl="0" indent="-171450">
              <a:lnSpc>
                <a:spcPct val="115000"/>
              </a:lnSpc>
              <a:spcAft>
                <a:spcPts val="600"/>
              </a:spcAft>
              <a:buFont typeface="Arial" panose="020B0604020202020204" pitchFamily="34" charset="0"/>
              <a:buChar char="•"/>
            </a:pPr>
            <a:r>
              <a:rPr lang="en-US" sz="1200" kern="1200" dirty="0" smtClean="0">
                <a:solidFill>
                  <a:schemeClr val="tx1"/>
                </a:solidFill>
                <a:effectLst/>
                <a:latin typeface="+mn-lt"/>
                <a:ea typeface="Calibri" panose="020F0502020204030204" pitchFamily="34" charset="0"/>
                <a:cs typeface="Times New Roman" panose="02020603050405020304" pitchFamily="18" charset="0"/>
              </a:rPr>
              <a:t>A constant negative draw is a good indication that the alternator is not working properly.</a:t>
            </a: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378191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endParaRPr lang="en-CA" dirty="0" smtClean="0"/>
          </a:p>
          <a:p>
            <a:r>
              <a:rPr lang="en-CA" sz="1200" kern="1200" dirty="0" smtClean="0">
                <a:solidFill>
                  <a:schemeClr val="tx1"/>
                </a:solidFill>
                <a:effectLst/>
                <a:latin typeface="+mn-lt"/>
                <a:ea typeface="+mn-ea"/>
                <a:cs typeface="+mn-cs"/>
              </a:rPr>
              <a:t>The purpose of this section is to familiarize </a:t>
            </a:r>
            <a:r>
              <a:rPr lang="en-GB" sz="1200" kern="1200" dirty="0" smtClean="0">
                <a:solidFill>
                  <a:schemeClr val="tx1"/>
                </a:solidFill>
                <a:effectLst/>
                <a:latin typeface="+mn-lt"/>
                <a:ea typeface="+mn-ea"/>
                <a:cs typeface="+mn-cs"/>
              </a:rPr>
              <a:t>trainees</a:t>
            </a:r>
            <a:r>
              <a:rPr lang="en-CA" sz="1200" kern="1200" dirty="0" smtClean="0">
                <a:solidFill>
                  <a:schemeClr val="tx1"/>
                </a:solidFill>
                <a:effectLst/>
                <a:latin typeface="+mn-lt"/>
                <a:ea typeface="+mn-ea"/>
                <a:cs typeface="+mn-cs"/>
              </a:rPr>
              <a:t> with the information available on the dash of a typical tractor-trailer. </a:t>
            </a:r>
            <a:r>
              <a:rPr lang="en-GB" sz="1200" kern="1200" dirty="0" smtClean="0">
                <a:solidFill>
                  <a:schemeClr val="tx1"/>
                </a:solidFill>
                <a:effectLst/>
                <a:latin typeface="+mn-lt"/>
                <a:ea typeface="+mn-ea"/>
                <a:cs typeface="+mn-cs"/>
              </a:rPr>
              <a:t>It outlines the location and function of typical gauges, and the normal operating range for each. Information on how and when to operate the control switches, as well as a description of typical warning lights and symbols, and what to do when you see these light up, are also included.</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7245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400" b="1" dirty="0" smtClean="0">
                <a:effectLst/>
                <a:latin typeface="Arial" panose="020B0604020202020204" pitchFamily="34" charset="0"/>
                <a:ea typeface="Calibri" panose="020F0502020204030204" pitchFamily="34" charset="0"/>
                <a:cs typeface="Times New Roman" panose="02020603050405020304" pitchFamily="18" charset="0"/>
              </a:rPr>
              <a:t>Air Filter Restriction Indicator or Gauge:</a:t>
            </a:r>
            <a:endParaRPr lang="en-CA"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type of gauge may vary from truck to truck, but they perform the same function.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clean filter should register at approximately 7 inH</a:t>
            </a:r>
            <a:r>
              <a:rPr lang="en-US" sz="1200" baseline="-25000" dirty="0" smtClean="0">
                <a:effectLst/>
                <a:latin typeface="Arial" panose="020B0604020202020204" pitchFamily="34" charset="0"/>
                <a:ea typeface="Calibri" panose="020F0502020204030204" pitchFamily="34" charset="0"/>
                <a:cs typeface="Times New Roman" panose="02020603050405020304" pitchFamily="18" charset="0"/>
              </a:rPr>
              <a:t>2</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0 (1.7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kPa</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(this may vary based on system design)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filter whose life is over will register approximately 25 inH</a:t>
            </a:r>
            <a:r>
              <a:rPr lang="en-US" sz="1200" baseline="-25000" dirty="0" smtClean="0">
                <a:effectLst/>
                <a:latin typeface="Arial" panose="020B0604020202020204" pitchFamily="34" charset="0"/>
                <a:ea typeface="Calibri" panose="020F0502020204030204" pitchFamily="34" charset="0"/>
                <a:cs typeface="Times New Roman" panose="02020603050405020304" pitchFamily="18" charset="0"/>
              </a:rPr>
              <a:t>2</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0 (6.2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kPa</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and may cause damage to the engine. The filter should be inspected and replaced if necessary.</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Holes in the paper element render an air cleaner useless and may cause the gauge to display a false reading even if the paper element is clogged.</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Replace the paper element if it is damaged.</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122319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1802097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a:lnSpc>
                <a:spcPct val="115000"/>
              </a:lnSpc>
              <a:spcAft>
                <a:spcPts val="600"/>
              </a:spcAft>
            </a:pPr>
            <a:r>
              <a:rPr lang="en-US" sz="1200" b="1" u="none" kern="1200" dirty="0" smtClean="0">
                <a:solidFill>
                  <a:schemeClr val="tx1"/>
                </a:solidFill>
                <a:latin typeface="+mn-lt"/>
                <a:ea typeface="Calibri" panose="020F0502020204030204" pitchFamily="34" charset="0"/>
                <a:cs typeface="Times New Roman" panose="02020603050405020304" pitchFamily="18" charset="0"/>
              </a:rPr>
              <a:t>Switches:</a:t>
            </a:r>
          </a:p>
          <a:p>
            <a:pPr marL="171450" indent="-171450">
              <a:lnSpc>
                <a:spcPct val="115000"/>
              </a:lnSpc>
              <a:spcAft>
                <a:spcPts val="600"/>
              </a:spcAft>
              <a:buFont typeface="Arial" panose="020B0604020202020204" pitchFamily="34" charset="0"/>
              <a:buChar char="•"/>
            </a:pPr>
            <a:r>
              <a:rPr lang="en-US" sz="1200" kern="1200" dirty="0" smtClean="0">
                <a:solidFill>
                  <a:schemeClr val="tx1"/>
                </a:solidFill>
                <a:latin typeface="+mn-lt"/>
                <a:ea typeface="Calibri" panose="020F0502020204030204" pitchFamily="34" charset="0"/>
                <a:cs typeface="Times New Roman" panose="02020603050405020304" pitchFamily="18" charset="0"/>
              </a:rPr>
              <a:t>Different manufacturers of trucks will have different types, styles, and configurations of switches. The switches will be identified by either names or symbols. </a:t>
            </a:r>
          </a:p>
          <a:p>
            <a:pPr marL="171450" indent="-171450">
              <a:lnSpc>
                <a:spcPct val="115000"/>
              </a:lnSpc>
              <a:spcAft>
                <a:spcPts val="600"/>
              </a:spcAft>
              <a:buFont typeface="Arial" panose="020B0604020202020204" pitchFamily="34" charset="0"/>
              <a:buChar char="•"/>
            </a:pPr>
            <a:r>
              <a:rPr lang="en-US" sz="1200" kern="1200" dirty="0" smtClean="0">
                <a:solidFill>
                  <a:schemeClr val="tx1"/>
                </a:solidFill>
                <a:latin typeface="+mn-lt"/>
                <a:ea typeface="Calibri" panose="020F0502020204030204" pitchFamily="34" charset="0"/>
                <a:cs typeface="Times New Roman" panose="02020603050405020304" pitchFamily="18" charset="0"/>
              </a:rPr>
              <a:t>They could be rocker, toggle, button, or some other style. For these reasons, it is important that you become familiar with all of the controls of the vehicle you are driving, and refer to the owner’s manual if necessary.</a:t>
            </a:r>
          </a:p>
          <a:p>
            <a:pPr>
              <a:lnSpc>
                <a:spcPct val="115000"/>
              </a:lnSpc>
              <a:spcAft>
                <a:spcPts val="600"/>
              </a:spcAft>
            </a:pPr>
            <a:endParaRPr lang="en-US" sz="1200" b="1" kern="1200" dirty="0" smtClean="0">
              <a:solidFill>
                <a:schemeClr val="tx1"/>
              </a:solidFill>
              <a:latin typeface="+mn-lt"/>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873387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Headlights</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Turning on the headlights will turn the daytime running lights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UP to turn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lights OFF.</a:t>
            </a:r>
          </a:p>
          <a:p>
            <a:pPr marL="342900" lvl="0" indent="-342900">
              <a:lnSpc>
                <a:spcPct val="115000"/>
              </a:lnSpc>
              <a:spcAft>
                <a:spcPts val="600"/>
              </a:spcAft>
              <a:buFont typeface="Symbol" panose="05050102010706020507" pitchFamily="18" charset="2"/>
              <a:buChar char=""/>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6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ID &amp; Clearance Lights</a:t>
            </a:r>
            <a:endParaRPr lang="en-CA"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To turn ID &amp; clearance lights ON and OFF.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UP to turn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lights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527928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CA" dirty="0" smtClean="0"/>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Marker Interrupter / ID &amp; Clearance Lights Flash</a:t>
            </a:r>
          </a:p>
          <a:p>
            <a:pPr>
              <a:lnSpc>
                <a:spcPct val="115000"/>
              </a:lnSpc>
              <a:spcAft>
                <a:spcPts val="600"/>
              </a:spcAft>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It can be a switch on the dash (above image), or else a button on the end of the headlight dimmer lever located on the steering column.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Dash switch:</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momentarily turn OFF all marker and clearance lights.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RELEASE switch to turn the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Lever button: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button IN towards the steering wheel to momentarily turn OFF all marker and clearance lights.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Release button to turn the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4009806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050" b="1" dirty="0" smtClean="0">
                <a:effectLst/>
                <a:latin typeface="Arial" panose="020B0604020202020204" pitchFamily="34" charset="0"/>
                <a:ea typeface="Calibri" panose="020F0502020204030204" pitchFamily="34" charset="0"/>
                <a:cs typeface="Times New Roman" panose="02020603050405020304" pitchFamily="18" charset="0"/>
              </a:rPr>
              <a:t>Panel Light Dimmer</a:t>
            </a:r>
            <a:endParaRPr lang="en-CA" sz="105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When the headlight switch is on:</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Rotate the thumb wheel UP to BRIGHTEN the panel lights</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Rotate the thumb wheel DOWN to DIM the panel lights.</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US" sz="105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1050" b="1" dirty="0" smtClean="0">
                <a:effectLst/>
                <a:latin typeface="Arial" panose="020B0604020202020204" pitchFamily="34" charset="0"/>
                <a:ea typeface="Calibri" panose="020F0502020204030204" pitchFamily="34" charset="0"/>
                <a:cs typeface="Times New Roman" panose="02020603050405020304" pitchFamily="18" charset="0"/>
              </a:rPr>
              <a:t>Hazard Lights / Four-Way Emergency Flasher</a:t>
            </a:r>
            <a:endParaRPr lang="en-CA" sz="105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To warn other motorists that you are stopped so they can easily avoid you.</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All turn signals on both the truck and trailer will flash simultaneously.</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The flasher will work when the ignition switch is in the ON or OFF position. </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switch UP to turn lights ON.</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lights OFF.</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Used in conjunction with emergency flares/reflectors.</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4104492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Headlights</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Turning on the headlights will turn the daytime running lights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UP to turn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lights OFF.</a:t>
            </a:r>
          </a:p>
          <a:p>
            <a:pPr>
              <a:lnSpc>
                <a:spcPct val="115000"/>
              </a:lnSpc>
              <a:spcAft>
                <a:spcPts val="600"/>
              </a:spcAft>
            </a:pPr>
            <a:r>
              <a:rPr lang="en-US" sz="1600" b="1"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ID &amp; Clearance Lights</a:t>
            </a:r>
            <a:endParaRPr lang="en-CA"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To turn ID &amp; clearance lights ON and OFF.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UP to turn lights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lights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569139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0" lvl="0" indent="0">
              <a:lnSpc>
                <a:spcPct val="115000"/>
              </a:lnSpc>
              <a:spcAft>
                <a:spcPts val="600"/>
              </a:spcAft>
              <a:buFontTx/>
              <a:buNone/>
            </a:pPr>
            <a:r>
              <a:rPr lang="en-US" sz="1200" b="1" dirty="0" smtClean="0">
                <a:effectLst/>
                <a:latin typeface="Calibri" panose="020F0502020204030204" pitchFamily="34" charset="0"/>
                <a:ea typeface="Calibri" panose="020F0502020204030204" pitchFamily="34" charset="0"/>
                <a:cs typeface="Times New Roman" panose="02020603050405020304" pitchFamily="18" charset="0"/>
              </a:rPr>
              <a:t>Automatic Traction Control (ATC)</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Automatic Traction Control (ATC) switch is a momentary switch. Briefly push the top of the switch to activate or deactivate it. </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ATC system limits wheel spin when power is applied to the drive axles during reduced-traction situations. When the ATC is active, the ATC will apply gentle braking to the spinning wheel, to force power to the wheel(s) with better traction. If both wheels are spinning, the system will signal the electronic engine to reduce power.</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Pressing the ATC switch will temporarily allow more drive wheel spin, to help burn through a thin layer of ice, or to help throw off accumulated mud or snow. When the switch is activated, an ATC or WHEEL SPIN icon located in the driver's message center will blink slowly. Pressing the switch again will cycle the system back to normal operation.</a:t>
            </a:r>
          </a:p>
          <a:p>
            <a:pPr marL="0" lvl="0" indent="0">
              <a:lnSpc>
                <a:spcPct val="115000"/>
              </a:lnSpc>
              <a:spcAft>
                <a:spcPts val="600"/>
              </a:spcAft>
              <a:buFontTx/>
              <a:buNone/>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FontTx/>
              <a:buNone/>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Engine Fan Override</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Push switch UP to turn the fan ON.</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Push switch DOWN to turn the fan OFF. </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When the switch is ON, the fan will run regardless of engine temperature.</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When the switch is OFF, the fan will automatically cut in when the coolant reaches cut in temperature and cut out once the temperature has dropped to the normal operating range.</a:t>
            </a:r>
          </a:p>
          <a:p>
            <a:pPr marL="342900" lvl="0" indent="-342900">
              <a:lnSpc>
                <a:spcPct val="115000"/>
              </a:lnSpc>
              <a:spcAft>
                <a:spcPts val="600"/>
              </a:spcAft>
              <a:buFont typeface="Symbol" panose="05050102010706020507" pitchFamily="18" charset="2"/>
              <a:buChar char=""/>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 not operate the engine fan in the manual (ON) position for extended periods of time. It was designed for intermittent operation only.</a:t>
            </a:r>
          </a:p>
          <a:p>
            <a:pPr marL="342900" lvl="0" indent="-342900">
              <a:lnSpc>
                <a:spcPct val="115000"/>
              </a:lnSpc>
              <a:spcAft>
                <a:spcPts val="600"/>
              </a:spcAft>
              <a:buFont typeface="Symbol" panose="05050102010706020507" pitchFamily="18" charset="2"/>
              <a:buChar cha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4104330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Cruise Control On/Off</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This master switch turns the cruise control ON or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UP to turn cruise control 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Push switch DOWN to turn cruise control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Only use cruise control when conditions are ideal.</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When conditions are less than ideal, turn the cruise control OFF to maintain better control of the vehicle and increase reaction time.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43363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Cruise Control Set/Resume</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Cruise control:</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switch UP to SET desired speed and release.</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switch DOWN to RESUME a previously set desired speed and release.</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When the cruise is set and on:</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the switch UP to INCREASE the desired speed.</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the switch DOWN to DECREASE the desired speed.</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Setting Idle speed:</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Use accelerator to bring the idle up to desired RPM, and push switch UP to SET.</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Push switch DOWN to RESUME idle speed.</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050" dirty="0" smtClean="0">
                <a:effectLst/>
                <a:latin typeface="Arial" panose="020B0604020202020204" pitchFamily="34" charset="0"/>
                <a:ea typeface="Calibri" panose="020F0502020204030204" pitchFamily="34" charset="0"/>
                <a:cs typeface="Times New Roman" panose="02020603050405020304" pitchFamily="18" charset="0"/>
              </a:rPr>
              <a:t>Some trucks will have the idle speed preset, and then all you have to do is either push the switch UP or DOWN to set depending on the manufacturer.</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325323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CA" sz="1200" b="1" u="none" dirty="0" smtClean="0"/>
              <a:t>Gauges and switches </a:t>
            </a:r>
          </a:p>
          <a:p>
            <a:pPr marL="171450" indent="-171450">
              <a:buFont typeface="Arial" panose="020B0604020202020204" pitchFamily="34" charset="0"/>
              <a:buChar char="•"/>
            </a:pPr>
            <a:r>
              <a:rPr lang="en-CA" sz="1200" dirty="0" smtClean="0"/>
              <a:t>It is very important to familiarize yourself with the location and types of gauges and switches in a particular vehicle before driving. Knowing where to look for information on the health of the vehicle and knowing where switches are will help you operate the vehicle safely and efficiently.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latin typeface="+mn-lt"/>
                <a:ea typeface="+mn-ea"/>
                <a:cs typeface="+mn-cs"/>
              </a:rPr>
              <a:t>Gauges</a:t>
            </a:r>
            <a:r>
              <a:rPr lang="en-CA" sz="1200" b="0" kern="1200" dirty="0" smtClean="0">
                <a:solidFill>
                  <a:schemeClr val="tx1"/>
                </a:solidFill>
                <a:latin typeface="+mn-lt"/>
                <a:ea typeface="+mn-ea"/>
                <a:cs typeface="+mn-cs"/>
              </a:rPr>
              <a:t>:</a:t>
            </a:r>
            <a:r>
              <a:rPr lang="en-CA" sz="1200" b="1" kern="1200" dirty="0" smtClean="0">
                <a:solidFill>
                  <a:schemeClr val="tx1"/>
                </a:solidFill>
                <a:latin typeface="+mn-lt"/>
                <a:ea typeface="+mn-ea"/>
                <a:cs typeface="+mn-cs"/>
              </a:rPr>
              <a:t> </a:t>
            </a:r>
            <a:r>
              <a:rPr lang="en-CA" sz="1200" kern="1200" dirty="0" smtClean="0">
                <a:solidFill>
                  <a:schemeClr val="tx1"/>
                </a:solidFill>
                <a:latin typeface="+mn-lt"/>
                <a:ea typeface="+mn-ea"/>
                <a:cs typeface="+mn-cs"/>
              </a:rPr>
              <a:t>A device that displays the measurement of a monitored system by the use of a needle or pointer that moves along a calibrated scale. The instrument panel in large trucks vary in style and the number of gauges present. For each instrument or gauge, there is a correct and incorrect operating range.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t>For example, a professional driver should know just by looking at their oil pressure, oil temperature, and water. Temperature gauges that they are in the correct operating range or not. It is important that you become familiar with the normal ranges as recommended by the vehicle’s operating manual and engine manual. You will need to continuously monitor the gauges for any deviations from the safe operating ranges.</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2577801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Engine Brake On/Off</a:t>
            </a:r>
            <a:endParaRPr lang="en-CA"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To turn the engine brake ON or OFF.</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1963942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600" b="1" dirty="0" smtClean="0">
                <a:effectLst/>
                <a:latin typeface="Arial" panose="020B0604020202020204" pitchFamily="34" charset="0"/>
                <a:ea typeface="Calibri" panose="020F0502020204030204" pitchFamily="34" charset="0"/>
                <a:cs typeface="Times New Roman" panose="02020603050405020304" pitchFamily="18" charset="0"/>
              </a:rPr>
              <a:t>Engine Brake Mode Selector</a:t>
            </a:r>
            <a:endParaRPr lang="en-CA"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Most switches are designed to be used this way:</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Push UP to select the HIGH mode which will give the most braking power.</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Set switch to the MIDDLE for MEDIUM braking power.</a:t>
            </a:r>
            <a:endParaRPr lang="en-CA"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600" dirty="0" smtClean="0">
                <a:effectLst/>
                <a:latin typeface="Arial" panose="020B0604020202020204" pitchFamily="34" charset="0"/>
                <a:ea typeface="Calibri" panose="020F0502020204030204" pitchFamily="34" charset="0"/>
                <a:cs typeface="Times New Roman" panose="02020603050405020304" pitchFamily="18" charset="0"/>
              </a:rPr>
              <a:t>Push switch DOWN for LOW braking power</a:t>
            </a: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31</a:t>
            </a:fld>
            <a:endParaRPr lang="en-CA" dirty="0"/>
          </a:p>
        </p:txBody>
      </p:sp>
    </p:spTree>
    <p:extLst>
      <p:ext uri="{BB962C8B-B14F-4D97-AF65-F5344CB8AC3E}">
        <p14:creationId xmlns:p14="http://schemas.microsoft.com/office/powerpoint/2010/main" val="156197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b="1" dirty="0" smtClean="0"/>
              <a:t>Air Suspension Dump Switch</a:t>
            </a:r>
          </a:p>
          <a:p>
            <a:pPr marL="171450" indent="-171450">
              <a:buFont typeface="Arial" panose="020B0604020202020204" pitchFamily="34" charset="0"/>
              <a:buChar char="•"/>
            </a:pPr>
            <a:r>
              <a:rPr lang="en-US" dirty="0" smtClean="0"/>
              <a:t>This will help to avoid placing added stress on components, and to avoid scraping all of the grease off of the fifth wheel plate.</a:t>
            </a:r>
          </a:p>
          <a:p>
            <a:pPr marL="171450" indent="-171450">
              <a:buFont typeface="Arial" panose="020B0604020202020204" pitchFamily="34" charset="0"/>
              <a:buChar char="•"/>
            </a:pPr>
            <a:r>
              <a:rPr lang="en-US" dirty="0" smtClean="0"/>
              <a:t>The type of switch may vary from truck to truck, but they perform the same function.</a:t>
            </a:r>
          </a:p>
          <a:p>
            <a:pPr marL="171450" indent="-171450">
              <a:buFont typeface="Arial" panose="020B0604020202020204" pitchFamily="34" charset="0"/>
              <a:buChar char="•"/>
            </a:pPr>
            <a:r>
              <a:rPr lang="en-US" dirty="0" smtClean="0"/>
              <a:t>The air suspension should always be in the SUSP, UP, or RUN position unless you are coupling or uncoupling a trailer. </a:t>
            </a: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32</a:t>
            </a:fld>
            <a:endParaRPr lang="en-CA" dirty="0"/>
          </a:p>
        </p:txBody>
      </p:sp>
    </p:spTree>
    <p:extLst>
      <p:ext uri="{BB962C8B-B14F-4D97-AF65-F5344CB8AC3E}">
        <p14:creationId xmlns:p14="http://schemas.microsoft.com/office/powerpoint/2010/main" val="304890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800" b="1" dirty="0" smtClean="0">
                <a:effectLst/>
                <a:latin typeface="Arial" panose="020B0604020202020204" pitchFamily="34" charset="0"/>
                <a:ea typeface="Calibri" panose="020F0502020204030204" pitchFamily="34" charset="0"/>
                <a:cs typeface="Times New Roman" panose="02020603050405020304" pitchFamily="18" charset="0"/>
              </a:rPr>
              <a:t>Differential (Diff) Lock</a:t>
            </a:r>
            <a:endParaRPr lang="en-CA"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Not every truck will be equipped with a DCDL (Driver Controlled Differential Lock). This feature comes as an option for the forward drive axle, the rear drive axle, or both. If a truck is equipped with both, there will be a separate switch to operate each one as pictured to the above.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Move the switch to the LOCK position to lock the wheels together. You may experience under steer when DCDL’s are locked.</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Move the switch to the UNLOCK position to allow each set of wheels to spin independently. It may not disengage immediately.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differential lock should only be used at low speeds such as 40 km/h or less.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 not switch to the LOCK position when the wheels are turning at different speeds. Should be used in conjunction with the PDL/IAD .</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This type of operation is typical for most truck manufacturers, but you should always refer to the owner’s manual to ensure you are using the differential lock correctly.</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33</a:t>
            </a:fld>
            <a:endParaRPr lang="en-CA" dirty="0"/>
          </a:p>
        </p:txBody>
      </p:sp>
    </p:spTree>
    <p:extLst>
      <p:ext uri="{BB962C8B-B14F-4D97-AF65-F5344CB8AC3E}">
        <p14:creationId xmlns:p14="http://schemas.microsoft.com/office/powerpoint/2010/main" val="1464623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a:lnSpc>
                <a:spcPct val="115000"/>
              </a:lnSpc>
              <a:spcAft>
                <a:spcPts val="6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Fifth Wheel Slide Lock</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fifth wheel may be slid to various positions in order to adjust weight distribution between the steering axle and the drive axles.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Never operate the vehicle with the switch in the UNLOCK position.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Always ensure the switch is in the LOCK position and the pins are locked in place before driving the vehicle.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Do not move the fifth wheel while the tractor/trailer is in motion.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34</a:t>
            </a:fld>
            <a:endParaRPr lang="en-CA" dirty="0"/>
          </a:p>
        </p:txBody>
      </p:sp>
    </p:spTree>
    <p:extLst>
      <p:ext uri="{BB962C8B-B14F-4D97-AF65-F5344CB8AC3E}">
        <p14:creationId xmlns:p14="http://schemas.microsoft.com/office/powerpoint/2010/main" val="1386378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b="1" dirty="0" smtClean="0"/>
              <a:t>Warning lights and indicator symbols</a:t>
            </a:r>
          </a:p>
          <a:p>
            <a:pPr marL="171450" indent="-171450">
              <a:buFont typeface="Arial" panose="020B0604020202020204" pitchFamily="34" charset="0"/>
              <a:buChar char="•"/>
            </a:pPr>
            <a:r>
              <a:rPr lang="en-US" dirty="0" smtClean="0"/>
              <a:t>Symbols, lights, and colors may differ slightly between manufacturers. Refer to the owner’s manual before driving.</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35</a:t>
            </a:fld>
            <a:endParaRPr lang="en-CA" dirty="0"/>
          </a:p>
        </p:txBody>
      </p:sp>
    </p:spTree>
    <p:extLst>
      <p:ext uri="{BB962C8B-B14F-4D97-AF65-F5344CB8AC3E}">
        <p14:creationId xmlns:p14="http://schemas.microsoft.com/office/powerpoint/2010/main" val="2017826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Times New Roman" panose="02020603050405020304" pitchFamily="18" charset="0"/>
                <a:ea typeface="Calibri" panose="020F0502020204030204" pitchFamily="34" charset="0"/>
                <a:cs typeface="Times New Roman" panose="02020603050405020304" pitchFamily="18" charset="0"/>
              </a:rPr>
              <a:t>Active Warnings / Exclamation Point</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smtClean="0">
                <a:effectLst/>
                <a:latin typeface="Arial" panose="020B0604020202020204" pitchFamily="34" charset="0"/>
                <a:ea typeface="Calibri" panose="020F0502020204030204" pitchFamily="34" charset="0"/>
                <a:cs typeface="Times New Roman" panose="02020603050405020304" pitchFamily="18" charset="0"/>
              </a:rPr>
              <a:t>Oil pressure warning lights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effectLst/>
                <a:latin typeface="Arial" panose="020B0604020202020204" pitchFamily="34" charset="0"/>
                <a:ea typeface="Calibri" panose="020F0502020204030204" pitchFamily="34" charset="0"/>
                <a:cs typeface="Times New Roman" panose="02020603050405020304" pitchFamily="18" charset="0"/>
              </a:rPr>
              <a:t>Low pressure means there either isn't enough oil in the system or the oil pump isn't circulating enough oil to keep the critical bearing and friction surfaces lubricated</a:t>
            </a:r>
            <a:r>
              <a:rPr lang="en-CA" sz="105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36</a:t>
            </a:fld>
            <a:endParaRPr lang="en-CA" dirty="0"/>
          </a:p>
        </p:txBody>
      </p:sp>
    </p:spTree>
    <p:extLst>
      <p:ext uri="{BB962C8B-B14F-4D97-AF65-F5344CB8AC3E}">
        <p14:creationId xmlns:p14="http://schemas.microsoft.com/office/powerpoint/2010/main" val="2167499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37</a:t>
            </a:fld>
            <a:endParaRPr lang="en-CA" dirty="0"/>
          </a:p>
        </p:txBody>
      </p:sp>
    </p:spTree>
    <p:extLst>
      <p:ext uri="{BB962C8B-B14F-4D97-AF65-F5344CB8AC3E}">
        <p14:creationId xmlns:p14="http://schemas.microsoft.com/office/powerpoint/2010/main" val="2098675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lvl="0"/>
            <a:r>
              <a:rPr lang="en-CA" sz="1200" kern="1200" dirty="0" smtClean="0">
                <a:solidFill>
                  <a:schemeClr val="tx1"/>
                </a:solidFill>
                <a:effectLst/>
                <a:latin typeface="+mn-lt"/>
                <a:ea typeface="+mn-ea"/>
                <a:cs typeface="+mn-cs"/>
              </a:rPr>
              <a:t>Illuminates when the ignition switch is first turned on and will remain on until the system self-test has been completed successfully. If the light does not illuminate at all or stays on for more than 3 seconds and does not shut off, contact a repair shop as soon as possible.</a:t>
            </a:r>
            <a:endParaRPr lang="en-CA" sz="11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Illuminates during normal operating conditions to indicate a problem with the ABS system.</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Illuminates for a bulb check when the ignition switch is first turned on whether or not a trailer is connected to the vehicle. If the light does not illuminate at all, have the problem checked. If the bulb check is satisfactory, the light will do either of the following next:</a:t>
            </a:r>
            <a:endParaRPr lang="en-CA"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With no trailer connected or a trailer not equipped with ABS is connected, the light will go off after one second.</a:t>
            </a:r>
            <a:endParaRPr lang="en-CA"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If an ABS equipped trailer is connected properly, the light will remain illuminated for a few more seconds while the trailer ABS is tested. If no problems are detected, the light will go off. If problems are detected, the light will remain on, and the driver should have the problem corrected before the vehicle is driven with that trailer attached.</a:t>
            </a:r>
            <a:endParaRPr lang="en-CA" sz="11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Illuminates during normal operating conditions to indicate a problem with the trailer ABS.</a:t>
            </a:r>
            <a:endParaRPr lang="en-CA" sz="11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NOTE:</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Tractors/trucks and trailers built after March 1, 2001 must be able to turn on an in-cab trailer ABS warning light.</a:t>
            </a:r>
            <a:endParaRPr lang="en-CA" sz="11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Trailers built prior to March 1, 2001 are designed to verify ABS status via the required external yellow warning light mounted on the trailer.</a:t>
            </a:r>
            <a:endParaRPr lang="en-CA" sz="1100" kern="1200" dirty="0" smtClean="0">
              <a:solidFill>
                <a:schemeClr val="tx1"/>
              </a:solidFill>
              <a:effectLst/>
              <a:latin typeface="+mn-lt"/>
              <a:ea typeface="+mn-ea"/>
              <a:cs typeface="+mn-cs"/>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38</a:t>
            </a:fld>
            <a:endParaRPr lang="en-CA" dirty="0"/>
          </a:p>
        </p:txBody>
      </p:sp>
    </p:spTree>
    <p:extLst>
      <p:ext uri="{BB962C8B-B14F-4D97-AF65-F5344CB8AC3E}">
        <p14:creationId xmlns:p14="http://schemas.microsoft.com/office/powerpoint/2010/main" val="715474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smtClean="0">
                <a:effectLst/>
                <a:latin typeface="Times New Roman" panose="02020603050405020304" pitchFamily="18" charset="0"/>
                <a:ea typeface="Calibri" panose="020F0502020204030204" pitchFamily="34" charset="0"/>
                <a:cs typeface="Times New Roman" panose="02020603050405020304" pitchFamily="18" charset="0"/>
              </a:rPr>
              <a:t>Active Warnings / Exclamation Point</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smtClean="0">
                <a:effectLst/>
                <a:latin typeface="Arial" panose="020B0604020202020204" pitchFamily="34" charset="0"/>
                <a:ea typeface="Calibri" panose="020F0502020204030204" pitchFamily="34" charset="0"/>
                <a:cs typeface="Times New Roman" panose="02020603050405020304" pitchFamily="18" charset="0"/>
              </a:rPr>
              <a:t>Oil pressure warning lights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smtClean="0">
                <a:effectLst/>
                <a:latin typeface="Arial" panose="020B0604020202020204" pitchFamily="34" charset="0"/>
                <a:ea typeface="Calibri" panose="020F0502020204030204" pitchFamily="34" charset="0"/>
                <a:cs typeface="Times New Roman" panose="02020603050405020304" pitchFamily="18" charset="0"/>
              </a:rPr>
              <a:t>Low pressure means there either isn't enough oil in the system or the oil pump isn't circulating enough oil to keep the critical bearing and friction surfaces lubricated</a:t>
            </a:r>
            <a:r>
              <a:rPr lang="en-CA" sz="105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CA" sz="105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39</a:t>
            </a:fld>
            <a:endParaRPr lang="en-CA" dirty="0"/>
          </a:p>
        </p:txBody>
      </p:sp>
    </p:spTree>
    <p:extLst>
      <p:ext uri="{BB962C8B-B14F-4D97-AF65-F5344CB8AC3E}">
        <p14:creationId xmlns:p14="http://schemas.microsoft.com/office/powerpoint/2010/main" val="198890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lvl="0" indent="0">
              <a:lnSpc>
                <a:spcPct val="115000"/>
              </a:lnSpc>
              <a:spcAft>
                <a:spcPts val="600"/>
              </a:spcAft>
              <a:buFont typeface="Symbol" panose="05050102010706020507" pitchFamily="18" charset="2"/>
              <a:buNone/>
            </a:pPr>
            <a:r>
              <a:rPr lang="en-US" sz="1200" b="1" kern="1200" dirty="0" smtClean="0">
                <a:solidFill>
                  <a:schemeClr val="tx1"/>
                </a:solidFill>
                <a:effectLst/>
                <a:latin typeface="+mn-lt"/>
                <a:ea typeface="Calibri" panose="020F0502020204030204" pitchFamily="34" charset="0"/>
                <a:cs typeface="Times New Roman" panose="02020603050405020304" pitchFamily="18" charset="0"/>
              </a:rPr>
              <a:t>Speedometer &amp; Message Centre: </a:t>
            </a:r>
          </a:p>
          <a:p>
            <a:pPr marL="0" lvl="0" indent="0">
              <a:lnSpc>
                <a:spcPct val="115000"/>
              </a:lnSpc>
              <a:spcAft>
                <a:spcPts val="600"/>
              </a:spcAft>
              <a:buFont typeface="Symbol" panose="05050102010706020507" pitchFamily="18" charset="2"/>
              <a:buNone/>
            </a:pPr>
            <a:endParaRPr lang="en-US" sz="1200" b="0" kern="1200" dirty="0" smtClean="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15000"/>
              </a:lnSpc>
              <a:spcAft>
                <a:spcPts val="600"/>
              </a:spcAft>
              <a:buFont typeface="Symbol" panose="05050102010706020507" pitchFamily="18" charset="2"/>
              <a:buNone/>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Speedometer indicates vehicle speed. The Message Centre is usually an electronic display at the bottom of the speedometer or somewhere on the instrument panel in front of the driver. It contains the following information:</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Odometer</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Trip odometer</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Hour meter</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Warning &amp; diagnostic messages</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Font typeface="Symbol" panose="05050102010706020507" pitchFamily="18" charset="2"/>
              <a:buNone/>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a:p>
            <a:pPr marL="0" lvl="0" indent="0">
              <a:lnSpc>
                <a:spcPct val="115000"/>
              </a:lnSpc>
              <a:spcAft>
                <a:spcPts val="600"/>
              </a:spcAft>
              <a:buFont typeface="Symbol" panose="05050102010706020507" pitchFamily="18" charset="2"/>
              <a:buNone/>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your malfunction indicator lamp (MIL), check engine light or stop engine light come on the message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centre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should display a warning or diagnostic message, pull over to determine the cause when safe to do so. Refer to the owner’s manual or contact a repair shop that specializes in the vehicle you are driving</a:t>
            </a:r>
            <a:r>
              <a:rPr lang="en-US" sz="11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Calibri" panose="020F0502020204030204" pitchFamily="34" charset="0"/>
              <a:cs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61240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40</a:t>
            </a:fld>
            <a:endParaRPr lang="en-CA" dirty="0"/>
          </a:p>
        </p:txBody>
      </p:sp>
    </p:spTree>
    <p:extLst>
      <p:ext uri="{BB962C8B-B14F-4D97-AF65-F5344CB8AC3E}">
        <p14:creationId xmlns:p14="http://schemas.microsoft.com/office/powerpoint/2010/main" val="216739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41</a:t>
            </a:fld>
            <a:endParaRPr lang="en-CA" dirty="0"/>
          </a:p>
        </p:txBody>
      </p:sp>
    </p:spTree>
    <p:extLst>
      <p:ext uri="{BB962C8B-B14F-4D97-AF65-F5344CB8AC3E}">
        <p14:creationId xmlns:p14="http://schemas.microsoft.com/office/powerpoint/2010/main" val="15846774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p:txBody>
      </p:sp>
      <p:sp>
        <p:nvSpPr>
          <p:cNvPr id="4" name="Slide Number Placeholder 3"/>
          <p:cNvSpPr>
            <a:spLocks noGrp="1"/>
          </p:cNvSpPr>
          <p:nvPr>
            <p:ph type="sldNum" sz="quarter" idx="10"/>
          </p:nvPr>
        </p:nvSpPr>
        <p:spPr/>
        <p:txBody>
          <a:bodyPr/>
          <a:lstStyle/>
          <a:p>
            <a:fld id="{D2AAB52B-0897-46EF-ACB7-C2A1E9716B33}" type="slidenum">
              <a:rPr lang="en-CA" smtClean="0"/>
              <a:t>42</a:t>
            </a:fld>
            <a:endParaRPr lang="en-CA" dirty="0"/>
          </a:p>
        </p:txBody>
      </p:sp>
    </p:spTree>
    <p:extLst>
      <p:ext uri="{BB962C8B-B14F-4D97-AF65-F5344CB8AC3E}">
        <p14:creationId xmlns:p14="http://schemas.microsoft.com/office/powerpoint/2010/main" val="2431798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43</a:t>
            </a:fld>
            <a:endParaRPr lang="en-CA" dirty="0"/>
          </a:p>
        </p:txBody>
      </p:sp>
    </p:spTree>
    <p:extLst>
      <p:ext uri="{BB962C8B-B14F-4D97-AF65-F5344CB8AC3E}">
        <p14:creationId xmlns:p14="http://schemas.microsoft.com/office/powerpoint/2010/main" val="923140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a:lnSpc>
                <a:spcPct val="115000"/>
              </a:lnSpc>
              <a:spcAft>
                <a:spcPts val="1000"/>
              </a:spcAft>
            </a:pPr>
            <a:r>
              <a:rPr lang="en-CA" b="1" dirty="0" smtClean="0">
                <a:latin typeface="Times New Roman" panose="02020603050405020304" pitchFamily="18" charset="0"/>
                <a:ea typeface="Calibri" panose="020F0502020204030204" pitchFamily="34" charset="0"/>
                <a:cs typeface="Times New Roman" panose="02020603050405020304" pitchFamily="18" charset="0"/>
              </a:rPr>
              <a:t>Stop Engine</a:t>
            </a:r>
            <a:endParaRPr lang="en-CA" sz="11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CA" dirty="0" smtClean="0">
                <a:latin typeface="Times New Roman" panose="02020603050405020304" pitchFamily="18" charset="0"/>
                <a:ea typeface="Calibri" panose="020F0502020204030204" pitchFamily="34" charset="0"/>
                <a:cs typeface="Times New Roman" panose="02020603050405020304" pitchFamily="18" charset="0"/>
              </a:rPr>
              <a:t>This is considered an emergency situation, and you should stop the vehicle as soon as possible and turn the engine off.</a:t>
            </a:r>
            <a:endParaRPr lang="en-CA" sz="11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CA" dirty="0" smtClean="0">
                <a:latin typeface="Times New Roman" panose="02020603050405020304" pitchFamily="18" charset="0"/>
                <a:ea typeface="Calibri" panose="020F0502020204030204" pitchFamily="34" charset="0"/>
                <a:cs typeface="Times New Roman" panose="02020603050405020304" pitchFamily="18" charset="0"/>
              </a:rPr>
              <a:t>The vehicle must be serviced and the problem corrected before driving again to avoid further damage to the engine.</a:t>
            </a:r>
            <a:endParaRPr lang="en-CA" sz="1100" dirty="0" smtClean="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44</a:t>
            </a:fld>
            <a:endParaRPr lang="en-CA" dirty="0"/>
          </a:p>
        </p:txBody>
      </p:sp>
    </p:spTree>
    <p:extLst>
      <p:ext uri="{BB962C8B-B14F-4D97-AF65-F5344CB8AC3E}">
        <p14:creationId xmlns:p14="http://schemas.microsoft.com/office/powerpoint/2010/main" val="2912983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45</a:t>
            </a:fld>
            <a:endParaRPr lang="en-CA" dirty="0"/>
          </a:p>
        </p:txBody>
      </p:sp>
    </p:spTree>
    <p:extLst>
      <p:ext uri="{BB962C8B-B14F-4D97-AF65-F5344CB8AC3E}">
        <p14:creationId xmlns:p14="http://schemas.microsoft.com/office/powerpoint/2010/main" val="1165115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46</a:t>
            </a:fld>
            <a:endParaRPr lang="en-CA" dirty="0"/>
          </a:p>
        </p:txBody>
      </p:sp>
    </p:spTree>
    <p:extLst>
      <p:ext uri="{BB962C8B-B14F-4D97-AF65-F5344CB8AC3E}">
        <p14:creationId xmlns:p14="http://schemas.microsoft.com/office/powerpoint/2010/main" val="382951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smtClean="0">
                <a:solidFill>
                  <a:schemeClr val="tx1"/>
                </a:solidFill>
                <a:effectLst/>
                <a:latin typeface="+mn-lt"/>
                <a:ea typeface="+mn-ea"/>
                <a:cs typeface="+mn-cs"/>
              </a:rPr>
              <a:t>The instrument panel in large trucks vary in style and the number of gauges present. For each instrument or gauge, there is a correct and incorrect operating range. For example, a professional driver should know just by looking at their oil pressure, oil temperature, and water temperature gauges that they are in the correct operating range or not. It is important that you become familiar with the normal ranges as recommended by the vehicle’s operating manual and engine manual. You will need to continuously monitor the gauges for any deviations from the safe operating ranges.	</a:t>
            </a:r>
            <a:endParaRPr lang="en-CA" sz="1200" kern="1200" dirty="0" smtClean="0">
              <a:solidFill>
                <a:schemeClr val="tx1"/>
              </a:solidFill>
              <a:effectLst/>
              <a:latin typeface="+mn-lt"/>
              <a:ea typeface="+mn-ea"/>
              <a:cs typeface="+mn-cs"/>
            </a:endParaRPr>
          </a:p>
          <a:p>
            <a:pPr>
              <a:lnSpc>
                <a:spcPct val="115000"/>
              </a:lnSpc>
              <a:spcAft>
                <a:spcPts val="1000"/>
              </a:spcAft>
            </a:pP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47</a:t>
            </a:fld>
            <a:endParaRPr lang="en-CA" dirty="0"/>
          </a:p>
        </p:txBody>
      </p:sp>
    </p:spTree>
    <p:extLst>
      <p:ext uri="{BB962C8B-B14F-4D97-AF65-F5344CB8AC3E}">
        <p14:creationId xmlns:p14="http://schemas.microsoft.com/office/powerpoint/2010/main" val="2983092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kern="1200" dirty="0" smtClean="0">
                <a:solidFill>
                  <a:schemeClr val="tx1"/>
                </a:solidFill>
                <a:effectLst/>
                <a:latin typeface="+mn-lt"/>
                <a:ea typeface="+mn-ea"/>
                <a:cs typeface="+mn-cs"/>
              </a:rPr>
              <a:t>The instrument panel in large trucks vary in style and the number of gauges present. For each instrument or gauge, there is a correct and incorrect operating range. For example, a professional driver should know just by looking at their oil pressure, oil temperature, and water temperature gauges that they are in the correct operating range or not. It is important that you become familiar with the normal ranges as recommended by the vehicle’s operating manual and engine manual. You will need to continuously monitor the gauges for any deviations from the safe operating ranges.	</a:t>
            </a:r>
            <a:endParaRPr lang="en-CA" sz="1200" kern="1200" dirty="0" smtClean="0">
              <a:solidFill>
                <a:schemeClr val="tx1"/>
              </a:solidFill>
              <a:effectLst/>
              <a:latin typeface="+mn-lt"/>
              <a:ea typeface="+mn-ea"/>
              <a:cs typeface="+mn-cs"/>
            </a:endParaRPr>
          </a:p>
          <a:p>
            <a:pPr>
              <a:lnSpc>
                <a:spcPct val="115000"/>
              </a:lnSpc>
              <a:spcAft>
                <a:spcPts val="1000"/>
              </a:spcAft>
            </a:pPr>
            <a:endParaRPr lang="en-CA" dirty="0" smtClean="0"/>
          </a:p>
          <a:p>
            <a:pPr>
              <a:lnSpc>
                <a:spcPct val="115000"/>
              </a:lnSpc>
              <a:spcAft>
                <a:spcPts val="1000"/>
              </a:spcAft>
            </a:pP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48</a:t>
            </a:fld>
            <a:endParaRPr lang="en-CA" dirty="0"/>
          </a:p>
        </p:txBody>
      </p:sp>
    </p:spTree>
    <p:extLst>
      <p:ext uri="{BB962C8B-B14F-4D97-AF65-F5344CB8AC3E}">
        <p14:creationId xmlns:p14="http://schemas.microsoft.com/office/powerpoint/2010/main" val="916846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49</a:t>
            </a:fld>
            <a:endParaRPr lang="en-CA" dirty="0"/>
          </a:p>
        </p:txBody>
      </p:sp>
    </p:spTree>
    <p:extLst>
      <p:ext uri="{BB962C8B-B14F-4D97-AF65-F5344CB8AC3E}">
        <p14:creationId xmlns:p14="http://schemas.microsoft.com/office/powerpoint/2010/main" val="48640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Calibri" panose="020F0502020204030204" pitchFamily="34" charset="0"/>
                <a:cs typeface="Times New Roman" panose="02020603050405020304" pitchFamily="18" charset="0"/>
              </a:rPr>
              <a:t>Tachometer: </a:t>
            </a:r>
            <a:r>
              <a:rPr lang="en-US" sz="1200" kern="1200" dirty="0" smtClean="0">
                <a:solidFill>
                  <a:schemeClr val="tx1"/>
                </a:solidFill>
                <a:effectLst/>
                <a:latin typeface="+mn-lt"/>
                <a:ea typeface="Calibri" panose="020F0502020204030204" pitchFamily="34" charset="0"/>
                <a:cs typeface="Times New Roman" panose="02020603050405020304" pitchFamily="18" charset="0"/>
              </a:rPr>
              <a:t>Measures engine speed in revolutions per minute (RPM).  Provides you with information to allow you to make efficient driving decisions. </a:t>
            </a:r>
            <a:endParaRPr lang="en-CA" sz="1200" b="0" kern="1200" dirty="0" smtClean="0">
              <a:solidFill>
                <a:schemeClr val="tx1"/>
              </a:solidFill>
              <a:effectLst/>
              <a:latin typeface="+mn-lt"/>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55564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b="1" dirty="0" smtClean="0"/>
              <a:t>Air Brake Gauges: </a:t>
            </a:r>
          </a:p>
          <a:p>
            <a:pPr marL="171450" indent="-171450">
              <a:buFont typeface="Arial" panose="020B0604020202020204" pitchFamily="34" charset="0"/>
              <a:buChar char="•"/>
            </a:pPr>
            <a:r>
              <a:rPr lang="en-US" dirty="0" smtClean="0"/>
              <a:t>Measures the amount of air pressure in the reservoirs.</a:t>
            </a:r>
          </a:p>
          <a:p>
            <a:pPr marL="171450" indent="-171450">
              <a:buFont typeface="Arial" panose="020B0604020202020204" pitchFamily="34" charset="0"/>
              <a:buChar char="•"/>
            </a:pPr>
            <a:r>
              <a:rPr lang="en-US" dirty="0" smtClean="0"/>
              <a:t>Indicates the amount of air pressure available for braking</a:t>
            </a:r>
          </a:p>
          <a:p>
            <a:pPr marL="171450" indent="-171450">
              <a:buFont typeface="Arial" panose="020B0604020202020204" pitchFamily="34" charset="0"/>
              <a:buChar char="•"/>
            </a:pPr>
            <a:r>
              <a:rPr lang="en-US" dirty="0" smtClean="0"/>
              <a:t>The Primary Circuit (top image) usually provides air pressure to the rear tractor brakes.</a:t>
            </a:r>
          </a:p>
          <a:p>
            <a:pPr marL="171450" indent="-171450">
              <a:buFont typeface="Arial" panose="020B0604020202020204" pitchFamily="34" charset="0"/>
              <a:buChar char="•"/>
            </a:pPr>
            <a:r>
              <a:rPr lang="en-US" dirty="0" smtClean="0"/>
              <a:t>The Secondary Circuit (bottom image) usually provides air pressure to the front tractor brakes.</a:t>
            </a:r>
          </a:p>
          <a:p>
            <a:pPr marL="171450" indent="-171450">
              <a:buFont typeface="Arial" panose="020B0604020202020204" pitchFamily="34" charset="0"/>
              <a:buChar char="•"/>
            </a:pPr>
            <a:r>
              <a:rPr lang="en-US" dirty="0" smtClean="0"/>
              <a:t>Ensure the air pressure registers more than 100 psi on both gauges before moving the vehicle </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10290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US" b="1" dirty="0" smtClean="0"/>
              <a:t>Air Application Gauge:</a:t>
            </a:r>
          </a:p>
          <a:p>
            <a:r>
              <a:rPr lang="en-US" dirty="0" smtClean="0"/>
              <a:t>it measures the amount of air pressure being applied to the service brakes from either the foot valve or hand valve.</a:t>
            </a: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140306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Engine Oil Pressure Gauge</a:t>
            </a:r>
            <a:r>
              <a:rPr lang="en-US" sz="1200" b="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CA"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Measures the force (pressure) of the oil being pumped through the engine in psi</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This gauge should be monitored regularly because inadequate oil pressure can cause engine damage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Normally rises and falls between 20-50 psi with engine speed (refer to engine manual for correct oil pressure ranges for your engine)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oil pressure fails to rise within 10 seconds after the engine starts, stop the engine and determine the cause</a:t>
            </a:r>
            <a:endParaRPr lang="en-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oil pressure suddenly drops while driving, bring the vehicle to a safe stop as soon as possible and turn off the engine. Notify the vehicle owner.</a:t>
            </a:r>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268666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0" marR="0" lvl="0" indent="0" algn="l"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Engine Oil Temperature Gauge:</a:t>
            </a:r>
            <a:endParaRPr lang="en-CA"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Measures the temperature of the engine oil</a:t>
            </a: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Viscosity (thickness) of oil is much higher at lower temperatures, and oil subjected to too high of heat can lose its lubrication properties, which results in loss of lubrication of the engine components</a:t>
            </a: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 cold temperatures it’s important to slowly accelerate after each shift and not overwork the engine until the temperature reaches its normal operating range.</a:t>
            </a:r>
          </a:p>
          <a:p>
            <a:pPr marL="342900" lvl="0" indent="-342900">
              <a:lnSpc>
                <a:spcPct val="115000"/>
              </a:lnSpc>
              <a:spcAft>
                <a:spcPts val="6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oil temperature rises above the normal operating temperature, you should reduce the load being placed on the engine to help reduce the temperature. </a:t>
            </a:r>
          </a:p>
          <a:p>
            <a:pPr marL="342900" lvl="0" indent="-342900">
              <a:lnSpc>
                <a:spcPct val="115000"/>
              </a:lnSpc>
              <a:spcAft>
                <a:spcPts val="600"/>
              </a:spcAft>
              <a:buFont typeface="Symbol" panose="05050102010706020507" pitchFamily="18" charset="2"/>
              <a:buChar char=""/>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Symbol" panose="05050102010706020507" pitchFamily="18" charset="2"/>
              <a:buChar char=""/>
            </a:pPr>
            <a:endParaRPr lang="en-US" sz="1200" dirty="0" smtClean="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829415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b2c564JGgcI"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image" Target="../media/image59.jpg"/></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62.emf"/></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66.emf"/></Relationships>
</file>

<file path=ppt/slides/_rels/slide46.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68.emf"/></Relationships>
</file>

<file path=ppt/slides/_rels/slide47.xml.rels><?xml version="1.0" encoding="UTF-8" standalone="yes"?>
<Relationships xmlns="http://schemas.openxmlformats.org/package/2006/relationships"><Relationship Id="rId3" Type="http://schemas.openxmlformats.org/officeDocument/2006/relationships/hyperlink" Target="https://youtu.be/b2c564JGgcI"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youtu.be/Pzk9Xb3EWkA"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30421" y="1288472"/>
            <a:ext cx="9249833" cy="1340427"/>
          </a:xfrm>
        </p:spPr>
        <p:txBody>
          <a:bodyPr>
            <a:normAutofit fontScale="90000"/>
          </a:bodyPr>
          <a:lstStyle/>
          <a:p>
            <a:pPr algn="ctr"/>
            <a:r>
              <a:rPr lang="en-US" sz="4400" dirty="0" smtClean="0"/>
              <a:t>MELT Class 1 Driver Training</a:t>
            </a:r>
            <a:br>
              <a:rPr lang="en-US" sz="4400" dirty="0" smtClean="0"/>
            </a:br>
            <a:r>
              <a:rPr lang="en-US" sz="4400" dirty="0" smtClean="0"/>
              <a:t> </a:t>
            </a:r>
            <a:br>
              <a:rPr lang="en-US" sz="4400" dirty="0" smtClean="0"/>
            </a:br>
            <a:r>
              <a:rPr lang="en-US" sz="4400" i="1" dirty="0"/>
              <a:t>Gauges, switches, warning lights and indicator symbols</a:t>
            </a:r>
          </a:p>
        </p:txBody>
      </p:sp>
      <p:pic>
        <p:nvPicPr>
          <p:cNvPr id="7" name="Picture 6" descr="A picture containing device, wall, black, meter&#10;&#10;Description automatically generated">
            <a:extLst>
              <a:ext uri="{FF2B5EF4-FFF2-40B4-BE49-F238E27FC236}">
                <a16:creationId xmlns:a16="http://schemas.microsoft.com/office/drawing/2014/main" id="{3C48A4F6-55C3-4DF3-8947-A60DF6DACF1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03528" y="3390237"/>
            <a:ext cx="4703618" cy="3135745"/>
          </a:xfrm>
          <a:prstGeom prst="roundRect">
            <a:avLst/>
          </a:prstGeom>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644236" y="1325913"/>
            <a:ext cx="6930737" cy="2739608"/>
          </a:xfrm>
        </p:spPr>
        <p:txBody>
          <a:bodyPr/>
          <a:lstStyle/>
          <a:p>
            <a:pPr marL="0" indent="0">
              <a:buNone/>
            </a:pPr>
            <a:r>
              <a:rPr lang="en-US" sz="2000" b="1" dirty="0" smtClean="0"/>
              <a:t>Water Temperature Gauge</a:t>
            </a:r>
            <a:endParaRPr lang="en-US" sz="2000" b="1" dirty="0"/>
          </a:p>
          <a:p>
            <a:pPr marL="0" indent="0">
              <a:buNone/>
            </a:pPr>
            <a:r>
              <a:rPr lang="en-US" sz="2000" dirty="0"/>
              <a:t>Measures the temperature of the engine </a:t>
            </a:r>
            <a:r>
              <a:rPr lang="en-US" sz="2000" dirty="0" smtClean="0"/>
              <a:t>coolant.</a:t>
            </a:r>
            <a:endParaRPr lang="en-US" sz="2000" dirty="0"/>
          </a:p>
          <a:p>
            <a:pPr marL="0" indent="0">
              <a:buNone/>
            </a:pPr>
            <a:r>
              <a:rPr lang="en-US" sz="2000" dirty="0"/>
              <a:t>Should be monitored regularly to avoid engine </a:t>
            </a:r>
            <a:r>
              <a:rPr lang="en-US" sz="2000" dirty="0" smtClean="0"/>
              <a:t>damage.</a:t>
            </a: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774695" y="1439552"/>
            <a:ext cx="2990537" cy="3083267"/>
          </a:xfrm>
          <a:prstGeom prst="roundRect">
            <a:avLst/>
          </a:prstGeom>
        </p:spPr>
      </p:pic>
    </p:spTree>
    <p:extLst>
      <p:ext uri="{BB962C8B-B14F-4D97-AF65-F5344CB8AC3E}">
        <p14:creationId xmlns:p14="http://schemas.microsoft.com/office/powerpoint/2010/main" val="327289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4102642" y="1457098"/>
            <a:ext cx="6930737" cy="2739608"/>
          </a:xfrm>
        </p:spPr>
        <p:txBody>
          <a:bodyPr/>
          <a:lstStyle/>
          <a:p>
            <a:pPr marL="0" indent="0">
              <a:buNone/>
            </a:pPr>
            <a:r>
              <a:rPr lang="en-US" sz="2000" b="1" dirty="0" smtClean="0"/>
              <a:t>Fuel Gauge</a:t>
            </a:r>
            <a:endParaRPr lang="en-US" sz="2000" b="1" dirty="0"/>
          </a:p>
          <a:p>
            <a:pPr marL="0" indent="0">
              <a:buNone/>
            </a:pPr>
            <a:r>
              <a:rPr lang="en-US" sz="2000" dirty="0"/>
              <a:t>Measures the approximate level/amount of fuel in your fuel tank(s).</a:t>
            </a:r>
          </a:p>
          <a:p>
            <a:pPr marL="0" indent="0">
              <a:buNone/>
            </a:pPr>
            <a:r>
              <a:rPr lang="en-US" sz="2000" dirty="0"/>
              <a:t>Should be monitored to ensure there is plenty of fuel to reach your destination.</a:t>
            </a:r>
          </a:p>
          <a:p>
            <a:pPr marL="0" indent="0">
              <a:buNone/>
            </a:pPr>
            <a:r>
              <a:rPr lang="en-US" sz="2000" dirty="0"/>
              <a:t>Fuel tanks should be kept at least half full to reduce condensation and a buildup of moisture in the tanks.</a:t>
            </a:r>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81039" y="1457098"/>
            <a:ext cx="2786952" cy="2491448"/>
          </a:xfrm>
          <a:prstGeom prst="roundRect">
            <a:avLst/>
          </a:prstGeom>
          <a:ln>
            <a:solidFill>
              <a:srgbClr val="92D050"/>
            </a:solidFill>
          </a:ln>
        </p:spPr>
      </p:pic>
    </p:spTree>
    <p:extLst>
      <p:ext uri="{BB962C8B-B14F-4D97-AF65-F5344CB8AC3E}">
        <p14:creationId xmlns:p14="http://schemas.microsoft.com/office/powerpoint/2010/main" val="301162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644236" y="1325913"/>
            <a:ext cx="6930737" cy="2739608"/>
          </a:xfrm>
        </p:spPr>
        <p:txBody>
          <a:bodyPr/>
          <a:lstStyle/>
          <a:p>
            <a:pPr marL="0" indent="0">
              <a:buNone/>
            </a:pPr>
            <a:r>
              <a:rPr lang="en-US" sz="2000" b="1" dirty="0" smtClean="0"/>
              <a:t>Fuel Filter Gauge</a:t>
            </a:r>
            <a:endParaRPr lang="en-US" sz="2000" b="1" dirty="0"/>
          </a:p>
          <a:p>
            <a:pPr marL="0" indent="0">
              <a:buNone/>
            </a:pPr>
            <a:r>
              <a:rPr lang="en-US" sz="2000" dirty="0"/>
              <a:t>Indicates the condition of the fuel </a:t>
            </a:r>
            <a:r>
              <a:rPr lang="en-US" sz="2000" dirty="0" smtClean="0"/>
              <a:t>filter.</a:t>
            </a:r>
            <a:endParaRPr lang="en-US" sz="2000" dirty="0"/>
          </a:p>
          <a:p>
            <a:pPr marL="0" indent="0">
              <a:buNone/>
            </a:pPr>
            <a:r>
              <a:rPr lang="en-US" sz="2000" dirty="0"/>
              <a:t>Monitors for a dirty fuel filter or one that might be gelling up on a cold </a:t>
            </a:r>
            <a:r>
              <a:rPr lang="en-US" sz="2000" dirty="0" smtClean="0"/>
              <a:t>day.</a:t>
            </a:r>
            <a:endParaRPr lang="en-US" sz="2000" dirty="0"/>
          </a:p>
          <a:p>
            <a:pPr marL="0" indent="0">
              <a:buNone/>
            </a:pPr>
            <a:r>
              <a:rPr lang="en-US" sz="2000" dirty="0"/>
              <a:t>If the needle stays in the red zone it can indicate a clog in the fuel filter.</a:t>
            </a:r>
          </a:p>
          <a:p>
            <a:pPr marL="0" indent="0">
              <a:buNone/>
            </a:pPr>
            <a:r>
              <a:rPr lang="en-US" sz="2000" dirty="0"/>
              <a:t>A clogged fuel filter should be changed to maximize engine performance.</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87175" y="1514472"/>
            <a:ext cx="2804361" cy="2551049"/>
          </a:xfrm>
          <a:prstGeom prst="roundRect">
            <a:avLst/>
          </a:prstGeom>
        </p:spPr>
      </p:pic>
    </p:spTree>
    <p:extLst>
      <p:ext uri="{BB962C8B-B14F-4D97-AF65-F5344CB8AC3E}">
        <p14:creationId xmlns:p14="http://schemas.microsoft.com/office/powerpoint/2010/main" val="4116364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644236" y="1325913"/>
            <a:ext cx="6930737" cy="2739608"/>
          </a:xfrm>
        </p:spPr>
        <p:txBody>
          <a:bodyPr/>
          <a:lstStyle/>
          <a:p>
            <a:pPr marL="0" indent="0">
              <a:buNone/>
            </a:pPr>
            <a:r>
              <a:rPr lang="de-DE" sz="2000" b="1" dirty="0"/>
              <a:t>Diesel Exhaust Fluid (DEF) Gauge</a:t>
            </a:r>
          </a:p>
          <a:p>
            <a:pPr marL="0" indent="0">
              <a:buNone/>
            </a:pPr>
            <a:r>
              <a:rPr lang="en-US" sz="2000" dirty="0"/>
              <a:t>Measures the level of DEF in </a:t>
            </a:r>
            <a:r>
              <a:rPr lang="en-US" sz="2000" dirty="0" smtClean="0"/>
              <a:t>tank.</a:t>
            </a:r>
            <a:endParaRPr lang="en-US" sz="2000" dirty="0"/>
          </a:p>
          <a:p>
            <a:pPr marL="0" indent="0">
              <a:buNone/>
            </a:pPr>
            <a:r>
              <a:rPr lang="en-US" sz="2000" dirty="0"/>
              <a:t>If the vehicle is allowed to run completely out of DEF, one of two things will happen:</a:t>
            </a:r>
          </a:p>
          <a:p>
            <a:r>
              <a:rPr lang="en-US" sz="2000" dirty="0"/>
              <a:t>Engine power will be reduced and speed will be </a:t>
            </a:r>
            <a:r>
              <a:rPr lang="en-US" sz="2000" dirty="0" smtClean="0"/>
              <a:t>limited, or</a:t>
            </a:r>
            <a:endParaRPr lang="en-US" sz="2000" dirty="0"/>
          </a:p>
          <a:p>
            <a:r>
              <a:rPr lang="en-US" sz="2000" dirty="0"/>
              <a:t>Vehicle will not start until there is DEF in the </a:t>
            </a:r>
            <a:r>
              <a:rPr lang="en-US" sz="2000" dirty="0" smtClean="0"/>
              <a:t>tank.</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8185848" y="1335663"/>
            <a:ext cx="2599915" cy="2508973"/>
          </a:xfrm>
          <a:prstGeom prst="roundRect">
            <a:avLst/>
          </a:prstGeom>
        </p:spPr>
      </p:pic>
    </p:spTree>
    <p:extLst>
      <p:ext uri="{BB962C8B-B14F-4D97-AF65-F5344CB8AC3E}">
        <p14:creationId xmlns:p14="http://schemas.microsoft.com/office/powerpoint/2010/main" val="1177095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4194463" y="1312072"/>
            <a:ext cx="6930737" cy="2739608"/>
          </a:xfrm>
        </p:spPr>
        <p:txBody>
          <a:bodyPr/>
          <a:lstStyle/>
          <a:p>
            <a:pPr marL="0" indent="0">
              <a:buNone/>
            </a:pPr>
            <a:r>
              <a:rPr lang="en-US" sz="2000" b="1" dirty="0" smtClean="0"/>
              <a:t>Transmission Temperature Gauge</a:t>
            </a:r>
            <a:endParaRPr lang="en-US" sz="2000" b="1" dirty="0"/>
          </a:p>
          <a:p>
            <a:pPr marL="0" indent="0">
              <a:buNone/>
            </a:pPr>
            <a:r>
              <a:rPr lang="en-US" sz="2000" dirty="0"/>
              <a:t>Indicates the temperature of the oil in the transmission.</a:t>
            </a:r>
          </a:p>
          <a:p>
            <a:pPr marL="0" indent="0">
              <a:buNone/>
            </a:pPr>
            <a:r>
              <a:rPr lang="en-US" sz="2000" dirty="0"/>
              <a:t>This gauge should be monitored to ensure the transmission does not overheat.</a:t>
            </a:r>
          </a:p>
          <a:p>
            <a:pPr marL="0" indent="0">
              <a:buNone/>
            </a:pPr>
            <a:r>
              <a:rPr lang="en-US" sz="2000" dirty="0"/>
              <a:t>If the transmission overheats, have it checked by a mechanic.</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950311" y="1312072"/>
            <a:ext cx="2967061" cy="2701494"/>
          </a:xfrm>
          <a:prstGeom prst="roundRect">
            <a:avLst/>
          </a:prstGeom>
          <a:ln>
            <a:solidFill>
              <a:srgbClr val="92D050"/>
            </a:solidFill>
          </a:ln>
        </p:spPr>
      </p:pic>
    </p:spTree>
    <p:extLst>
      <p:ext uri="{BB962C8B-B14F-4D97-AF65-F5344CB8AC3E}">
        <p14:creationId xmlns:p14="http://schemas.microsoft.com/office/powerpoint/2010/main" val="401217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3564083" y="1377235"/>
            <a:ext cx="7169726" cy="3433756"/>
          </a:xfrm>
        </p:spPr>
        <p:txBody>
          <a:bodyPr/>
          <a:lstStyle/>
          <a:p>
            <a:pPr marL="0" indent="0">
              <a:buNone/>
            </a:pPr>
            <a:r>
              <a:rPr lang="en-US" sz="2000" b="1" dirty="0"/>
              <a:t>Front &amp; Rear Drive Axle Temperature Gauges </a:t>
            </a:r>
          </a:p>
          <a:p>
            <a:pPr marL="0" indent="0">
              <a:buNone/>
            </a:pPr>
            <a:r>
              <a:rPr lang="en-US" sz="2000" dirty="0"/>
              <a:t>Measures the temperature of the lubricant in the front and rear drive axles.</a:t>
            </a:r>
          </a:p>
          <a:p>
            <a:pPr marL="0" indent="0">
              <a:buNone/>
            </a:pPr>
            <a:r>
              <a:rPr lang="en-US" sz="2000" dirty="0"/>
              <a:t>Temperatures vary with the type of load, driving conditions, and type of lubricant.</a:t>
            </a:r>
          </a:p>
          <a:p>
            <a:pPr marL="0" indent="0">
              <a:buNone/>
            </a:pPr>
            <a:r>
              <a:rPr lang="en-US" sz="2000" dirty="0"/>
              <a:t>High temperature readings indicate you should have the axle lubrication checked.</a:t>
            </a:r>
          </a:p>
          <a:p>
            <a:pPr marL="0" indent="0">
              <a:buNone/>
            </a:pPr>
            <a:r>
              <a:rPr lang="en-US" sz="2000" dirty="0"/>
              <a:t>Driving with very hot temperatures in your rear drive axles can cause serious damage to axle bearings and seals.</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97072" y="1488775"/>
            <a:ext cx="2548801" cy="2584461"/>
          </a:xfrm>
          <a:prstGeom prst="roundRect">
            <a:avLst/>
          </a:prstGeom>
        </p:spPr>
      </p:pic>
    </p:spTree>
    <p:extLst>
      <p:ext uri="{BB962C8B-B14F-4D97-AF65-F5344CB8AC3E}">
        <p14:creationId xmlns:p14="http://schemas.microsoft.com/office/powerpoint/2010/main" val="104153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872838" y="3629848"/>
            <a:ext cx="9424554" cy="2739608"/>
          </a:xfrm>
        </p:spPr>
        <p:txBody>
          <a:bodyPr/>
          <a:lstStyle/>
          <a:p>
            <a:pPr marL="0" indent="0">
              <a:buNone/>
            </a:pPr>
            <a:r>
              <a:rPr lang="en-US" sz="2000" b="1" dirty="0"/>
              <a:t>Manifold Pressure/Turbo Boost Gauge</a:t>
            </a:r>
          </a:p>
          <a:p>
            <a:pPr marL="0" indent="0">
              <a:buNone/>
            </a:pPr>
            <a:r>
              <a:rPr lang="en-US" sz="2000" dirty="0"/>
              <a:t>Indicates the power the engine is putting out by showing the amount of turbo boost in psi.</a:t>
            </a:r>
          </a:p>
          <a:p>
            <a:pPr marL="0" indent="0">
              <a:buNone/>
            </a:pPr>
            <a:r>
              <a:rPr lang="en-US" sz="2000" dirty="0"/>
              <a:t>The amount of psi indicated on the gauge will vary depending on the load placed on the engine.</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771080" y="1106728"/>
            <a:ext cx="2410846" cy="2336009"/>
          </a:xfrm>
          <a:prstGeom prst="round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753100" y="1101511"/>
            <a:ext cx="2469593" cy="2341226"/>
          </a:xfrm>
          <a:prstGeom prst="roundRect">
            <a:avLst/>
          </a:prstGeom>
        </p:spPr>
      </p:pic>
    </p:spTree>
    <p:extLst>
      <p:ext uri="{BB962C8B-B14F-4D97-AF65-F5344CB8AC3E}">
        <p14:creationId xmlns:p14="http://schemas.microsoft.com/office/powerpoint/2010/main" val="344847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4114799" y="1520025"/>
            <a:ext cx="6733309" cy="2739608"/>
          </a:xfrm>
        </p:spPr>
        <p:txBody>
          <a:bodyPr/>
          <a:lstStyle/>
          <a:p>
            <a:pPr marL="0" indent="0">
              <a:buNone/>
            </a:pPr>
            <a:r>
              <a:rPr lang="en-US" sz="2000" b="1" dirty="0"/>
              <a:t>Pyrometer</a:t>
            </a:r>
          </a:p>
          <a:p>
            <a:pPr marL="0" indent="0">
              <a:buNone/>
            </a:pPr>
            <a:r>
              <a:rPr lang="en-US" sz="2000" dirty="0"/>
              <a:t>Indicates engine exhaust temperature.</a:t>
            </a:r>
          </a:p>
          <a:p>
            <a:pPr marL="0" indent="0">
              <a:buNone/>
            </a:pPr>
            <a:r>
              <a:rPr lang="en-US" sz="2000" dirty="0"/>
              <a:t>Monitoring engine exhaust temperature is a more effective and efficient way to recognize early signs of engine problems over any other method.</a:t>
            </a:r>
          </a:p>
          <a:p>
            <a:pPr marL="0" indent="0">
              <a:buNone/>
            </a:pPr>
            <a:r>
              <a:rPr lang="en-US" sz="2000" dirty="0"/>
              <a:t>Mostly present on older trucks with mechanical engines.</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114106" y="1520025"/>
            <a:ext cx="2595869" cy="2618937"/>
          </a:xfrm>
          <a:prstGeom prst="roundRect">
            <a:avLst/>
          </a:prstGeom>
          <a:ln>
            <a:solidFill>
              <a:srgbClr val="92D050"/>
            </a:solidFill>
          </a:ln>
        </p:spPr>
      </p:pic>
    </p:spTree>
    <p:extLst>
      <p:ext uri="{BB962C8B-B14F-4D97-AF65-F5344CB8AC3E}">
        <p14:creationId xmlns:p14="http://schemas.microsoft.com/office/powerpoint/2010/main" val="528629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831274" y="1360558"/>
            <a:ext cx="6785262" cy="2739608"/>
          </a:xfrm>
        </p:spPr>
        <p:txBody>
          <a:bodyPr/>
          <a:lstStyle/>
          <a:p>
            <a:pPr marL="0" indent="0">
              <a:buNone/>
            </a:pPr>
            <a:r>
              <a:rPr lang="en-US" sz="2000" b="1" dirty="0"/>
              <a:t>Voltmeter</a:t>
            </a:r>
          </a:p>
          <a:p>
            <a:pPr marL="0" indent="0">
              <a:buNone/>
            </a:pPr>
            <a:r>
              <a:rPr lang="en-US" sz="2000" dirty="0"/>
              <a:t>Displays the voltage at which the batteries are being charged while the engine is operating. </a:t>
            </a:r>
          </a:p>
          <a:p>
            <a:pPr marL="0" indent="0">
              <a:buNone/>
            </a:pPr>
            <a:r>
              <a:rPr lang="en-US" sz="2000" dirty="0"/>
              <a:t>Displays the stored voltage in the batteries when the ignition is turned on. </a:t>
            </a:r>
          </a:p>
          <a:p>
            <a:pPr marL="0" indent="0">
              <a:buNone/>
            </a:pPr>
            <a:r>
              <a:rPr lang="en-US" sz="2000" dirty="0"/>
              <a:t> Monitoring this gauge can help drivers to anticipate charging issues before they become major problems.</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8078374" y="1360558"/>
            <a:ext cx="2593090" cy="2432124"/>
          </a:xfrm>
          <a:prstGeom prst="roundRect">
            <a:avLst/>
          </a:prstGeom>
          <a:ln>
            <a:solidFill>
              <a:srgbClr val="92D050"/>
            </a:solidFill>
          </a:ln>
        </p:spPr>
      </p:pic>
    </p:spTree>
    <p:extLst>
      <p:ext uri="{BB962C8B-B14F-4D97-AF65-F5344CB8AC3E}">
        <p14:creationId xmlns:p14="http://schemas.microsoft.com/office/powerpoint/2010/main" val="284535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831274" y="1360558"/>
            <a:ext cx="6785262" cy="2739608"/>
          </a:xfrm>
        </p:spPr>
        <p:txBody>
          <a:bodyPr/>
          <a:lstStyle/>
          <a:p>
            <a:pPr marL="0" indent="0">
              <a:buNone/>
            </a:pPr>
            <a:r>
              <a:rPr lang="en-US" sz="2000" b="1" dirty="0"/>
              <a:t>Ammeter (Amp Gauge)</a:t>
            </a:r>
          </a:p>
          <a:p>
            <a:pPr marL="0" indent="0">
              <a:buNone/>
            </a:pPr>
            <a:r>
              <a:rPr lang="en-US" sz="2000" dirty="0"/>
              <a:t>Measures the current electrical draw on the batteries.</a:t>
            </a:r>
          </a:p>
          <a:p>
            <a:pPr marL="0" indent="0">
              <a:buNone/>
            </a:pPr>
            <a:r>
              <a:rPr lang="en-US" sz="2000" dirty="0"/>
              <a:t>Indicates how many amps are being delivered by the alternator to your electrical system. </a:t>
            </a:r>
          </a:p>
          <a:p>
            <a:pPr marL="0" indent="0">
              <a:buNone/>
            </a:pPr>
            <a:r>
              <a:rPr lang="en-US" sz="2000" dirty="0"/>
              <a:t>Normal operating range should be slightly above zero.</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866375" y="1516758"/>
            <a:ext cx="2611854" cy="2427208"/>
          </a:xfrm>
          <a:prstGeom prst="roundRect">
            <a:avLst/>
          </a:prstGeom>
        </p:spPr>
      </p:pic>
    </p:spTree>
    <p:extLst>
      <p:ext uri="{BB962C8B-B14F-4D97-AF65-F5344CB8AC3E}">
        <p14:creationId xmlns:p14="http://schemas.microsoft.com/office/powerpoint/2010/main" val="235969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Lesson overview </a:t>
            </a:r>
            <a:endParaRPr lang="en-CA" dirty="0"/>
          </a:p>
        </p:txBody>
      </p:sp>
      <p:sp>
        <p:nvSpPr>
          <p:cNvPr id="3" name="Content Placeholder 2"/>
          <p:cNvSpPr>
            <a:spLocks noGrp="1"/>
          </p:cNvSpPr>
          <p:nvPr>
            <p:ph sz="quarter" idx="11"/>
          </p:nvPr>
        </p:nvSpPr>
        <p:spPr>
          <a:xfrm>
            <a:off x="838201" y="1254369"/>
            <a:ext cx="9916389" cy="4855485"/>
          </a:xfrm>
        </p:spPr>
        <p:txBody>
          <a:bodyPr/>
          <a:lstStyle/>
          <a:p>
            <a:pPr marL="285750" lvl="0" indent="-285750"/>
            <a:r>
              <a:rPr lang="en-US" sz="2400" dirty="0"/>
              <a:t>Locate and operate all typical primary and secondary controls, gauges, switches and instruments</a:t>
            </a:r>
          </a:p>
          <a:p>
            <a:pPr marL="285750" lvl="0" indent="-285750"/>
            <a:r>
              <a:rPr lang="en-US" sz="2400" dirty="0"/>
              <a:t>Explain the instrument panel indicators displaying important vehicle operating information, warning and safety system status.</a:t>
            </a:r>
          </a:p>
          <a:p>
            <a:pPr marL="285750" lvl="0" indent="-285750"/>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276448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945574" y="1298212"/>
            <a:ext cx="8061578" cy="2739608"/>
          </a:xfrm>
        </p:spPr>
        <p:txBody>
          <a:bodyPr/>
          <a:lstStyle/>
          <a:p>
            <a:pPr marL="0" indent="0">
              <a:buNone/>
            </a:pPr>
            <a:r>
              <a:rPr lang="en-US" sz="2000" b="1" dirty="0"/>
              <a:t>Air Filter Restriction Indicator or Gauge</a:t>
            </a:r>
          </a:p>
          <a:p>
            <a:pPr marL="0" indent="0">
              <a:buNone/>
            </a:pPr>
            <a:r>
              <a:rPr lang="en-US" sz="2000" dirty="0"/>
              <a:t>Indicates the condition of the engine air cleaner.</a:t>
            </a:r>
          </a:p>
          <a:p>
            <a:pPr marL="0" indent="0">
              <a:buNone/>
            </a:pPr>
            <a:r>
              <a:rPr lang="en-US" sz="2000" dirty="0"/>
              <a:t>Measured by inches of water (inH20) or kilopascals (</a:t>
            </a:r>
            <a:r>
              <a:rPr lang="en-US" sz="2000" dirty="0" err="1"/>
              <a:t>kPa</a:t>
            </a:r>
            <a:r>
              <a:rPr lang="en-US" sz="2000" dirty="0"/>
              <a:t>).</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463321" y="3106117"/>
            <a:ext cx="2434036" cy="2327484"/>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5686174" y="3143987"/>
            <a:ext cx="2428337" cy="2251743"/>
          </a:xfrm>
          <a:prstGeom prst="roundRect">
            <a:avLst/>
          </a:prstGeom>
        </p:spPr>
      </p:pic>
    </p:spTree>
    <p:extLst>
      <p:ext uri="{BB962C8B-B14F-4D97-AF65-F5344CB8AC3E}">
        <p14:creationId xmlns:p14="http://schemas.microsoft.com/office/powerpoint/2010/main" val="348375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a:t>
            </a:r>
            <a:r>
              <a:rPr lang="en-US" dirty="0" smtClean="0"/>
              <a:t>tour </a:t>
            </a:r>
            <a:endParaRPr lang="en-CA" dirty="0"/>
          </a:p>
        </p:txBody>
      </p:sp>
      <p:sp>
        <p:nvSpPr>
          <p:cNvPr id="3" name="Content Placeholder 2"/>
          <p:cNvSpPr>
            <a:spLocks noGrp="1"/>
          </p:cNvSpPr>
          <p:nvPr>
            <p:ph sz="quarter" idx="11"/>
          </p:nvPr>
        </p:nvSpPr>
        <p:spPr>
          <a:xfrm>
            <a:off x="1537854" y="1703457"/>
            <a:ext cx="8666017" cy="2739608"/>
          </a:xfrm>
        </p:spPr>
        <p:txBody>
          <a:bodyPr/>
          <a:lstStyle/>
          <a:p>
            <a:pPr marL="0" indent="0" algn="ctr">
              <a:lnSpc>
                <a:spcPct val="115000"/>
              </a:lnSpc>
              <a:spcAft>
                <a:spcPts val="600"/>
              </a:spcAft>
              <a:buNone/>
            </a:pPr>
            <a:r>
              <a:rPr lang="en-US" sz="2400" dirty="0">
                <a:ea typeface="Calibri" panose="020F0502020204030204" pitchFamily="34" charset="0"/>
                <a:cs typeface="Times New Roman" panose="02020603050405020304" pitchFamily="18" charset="0"/>
              </a:rPr>
              <a:t>YouTube video (9:16)</a:t>
            </a:r>
          </a:p>
          <a:p>
            <a:pPr marL="0" indent="0" algn="ctr">
              <a:buNone/>
            </a:pPr>
            <a:r>
              <a:rPr lang="en-US" sz="2400" dirty="0"/>
              <a:t>2004 Peterbilt379 Gauges Tour</a:t>
            </a:r>
            <a:endParaRPr lang="en-CA" sz="2400" dirty="0"/>
          </a:p>
          <a:p>
            <a:pPr marL="0" indent="0" algn="ctr">
              <a:buNone/>
            </a:pPr>
            <a:r>
              <a:rPr lang="en-CA" sz="2400" dirty="0"/>
              <a:t>Dave reviews each gauge on the dashboard of his 2004 </a:t>
            </a:r>
            <a:r>
              <a:rPr lang="en-CA" sz="2400" dirty="0" err="1"/>
              <a:t>Peterbilt</a:t>
            </a:r>
            <a:r>
              <a:rPr lang="en-CA" sz="2400" dirty="0"/>
              <a:t> 379</a:t>
            </a:r>
          </a:p>
          <a:p>
            <a:pPr marL="0" indent="0" algn="ctr">
              <a:buNone/>
            </a:pPr>
            <a:r>
              <a:rPr lang="en-US" sz="2400" dirty="0"/>
              <a:t/>
            </a:r>
            <a:br>
              <a:rPr lang="en-US" sz="2400" dirty="0"/>
            </a:br>
            <a:r>
              <a:rPr lang="en-US" sz="2400" u="sng" dirty="0">
                <a:hlinkClick r:id="rId3"/>
              </a:rPr>
              <a:t>https://youtu.be/b2c564JGgcI</a:t>
            </a:r>
            <a:endParaRPr lang="en-CA" sz="2400" dirty="0">
              <a:ea typeface="Calibri" panose="020F0502020204030204" pitchFamily="34" charset="0"/>
              <a:cs typeface="Times New Roman" panose="02020603050405020304" pitchFamily="18" charset="0"/>
            </a:endParaRPr>
          </a:p>
          <a:p>
            <a:pPr marL="0" indent="0">
              <a:buNone/>
            </a:pPr>
            <a:endParaRPr lang="en-US"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spTree>
    <p:extLst>
      <p:ext uri="{BB962C8B-B14F-4D97-AF65-F5344CB8AC3E}">
        <p14:creationId xmlns:p14="http://schemas.microsoft.com/office/powerpoint/2010/main" val="63574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a:t>
            </a:r>
            <a:endParaRPr lang="en-CA" dirty="0"/>
          </a:p>
        </p:txBody>
      </p:sp>
      <p:sp>
        <p:nvSpPr>
          <p:cNvPr id="3" name="Content Placeholder 2"/>
          <p:cNvSpPr>
            <a:spLocks noGrp="1"/>
          </p:cNvSpPr>
          <p:nvPr>
            <p:ph sz="quarter" idx="11"/>
          </p:nvPr>
        </p:nvSpPr>
        <p:spPr>
          <a:xfrm>
            <a:off x="945574" y="1298211"/>
            <a:ext cx="9019308" cy="4479134"/>
          </a:xfrm>
        </p:spPr>
        <p:txBody>
          <a:bodyPr/>
          <a:lstStyle/>
          <a:p>
            <a:pPr marL="0" indent="0">
              <a:buNone/>
            </a:pPr>
            <a:r>
              <a:rPr lang="en-US" sz="2000" dirty="0"/>
              <a:t>A device for making and breaking the connection in an electrical circuit</a:t>
            </a:r>
            <a:r>
              <a:rPr lang="en-US" sz="2000" dirty="0" smtClean="0"/>
              <a:t>.</a:t>
            </a:r>
          </a:p>
          <a:p>
            <a:pPr marL="0" indent="0">
              <a:buNone/>
            </a:pPr>
            <a:endParaRPr lang="en-US" sz="2000" dirty="0"/>
          </a:p>
          <a:p>
            <a:pPr marL="0" indent="0">
              <a:buNone/>
            </a:pPr>
            <a:r>
              <a:rPr lang="en-US" sz="2000" dirty="0"/>
              <a:t>Switches are either off or on, engaged or not engaged. </a:t>
            </a:r>
            <a:endParaRPr lang="en-US" sz="2000" dirty="0" smtClean="0"/>
          </a:p>
          <a:p>
            <a:pPr marL="0" indent="0">
              <a:buNone/>
            </a:pPr>
            <a:endParaRPr lang="en-US" sz="2000" dirty="0"/>
          </a:p>
          <a:p>
            <a:pPr marL="0" indent="0">
              <a:buNone/>
            </a:pPr>
            <a:r>
              <a:rPr lang="en-US" sz="2000" dirty="0"/>
              <a:t>Switches control important functions, so it is essential to know</a:t>
            </a:r>
            <a:r>
              <a:rPr lang="en-US" sz="2000" dirty="0" smtClean="0"/>
              <a:t>:</a:t>
            </a:r>
          </a:p>
          <a:p>
            <a:pPr marL="0" indent="0">
              <a:buNone/>
            </a:pPr>
            <a:endParaRPr lang="en-US" sz="2000" dirty="0"/>
          </a:p>
          <a:p>
            <a:r>
              <a:rPr lang="en-US" sz="2000" dirty="0" smtClean="0"/>
              <a:t>where </a:t>
            </a:r>
            <a:r>
              <a:rPr lang="en-US" sz="2000" dirty="0"/>
              <a:t>they are, </a:t>
            </a:r>
          </a:p>
          <a:p>
            <a:r>
              <a:rPr lang="en-US" sz="2000" dirty="0" smtClean="0"/>
              <a:t>when </a:t>
            </a:r>
            <a:r>
              <a:rPr lang="en-US" sz="2000" dirty="0"/>
              <a:t>to use them, </a:t>
            </a:r>
            <a:r>
              <a:rPr lang="en-US" sz="2000" dirty="0" smtClean="0"/>
              <a:t>and</a:t>
            </a:r>
            <a:endParaRPr lang="en-US" sz="2000" dirty="0"/>
          </a:p>
          <a:p>
            <a:r>
              <a:rPr lang="en-US" sz="2000" dirty="0" smtClean="0"/>
              <a:t>if </a:t>
            </a:r>
            <a:r>
              <a:rPr lang="en-US" sz="2000" dirty="0"/>
              <a:t>they are in the correct operating position.</a:t>
            </a:r>
          </a:p>
          <a:p>
            <a:pPr marL="0" indent="0">
              <a:buNone/>
            </a:pP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22</a:t>
            </a:fld>
            <a:endParaRPr lang="en-CA" dirty="0"/>
          </a:p>
        </p:txBody>
      </p:sp>
    </p:spTree>
    <p:extLst>
      <p:ext uri="{BB962C8B-B14F-4D97-AF65-F5344CB8AC3E}">
        <p14:creationId xmlns:p14="http://schemas.microsoft.com/office/powerpoint/2010/main" val="56550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23</a:t>
            </a:fld>
            <a:endParaRPr lang="en-CA" dirty="0"/>
          </a:p>
        </p:txBody>
      </p:sp>
      <p:sp>
        <p:nvSpPr>
          <p:cNvPr id="5" name="Content Placeholder 2"/>
          <p:cNvSpPr>
            <a:spLocks noGrp="1"/>
          </p:cNvSpPr>
          <p:nvPr>
            <p:ph sz="quarter" idx="11"/>
          </p:nvPr>
        </p:nvSpPr>
        <p:spPr>
          <a:xfrm>
            <a:off x="2928471" y="1381487"/>
            <a:ext cx="6816435" cy="4645388"/>
          </a:xfrm>
        </p:spPr>
        <p:txBody>
          <a:bodyPr/>
          <a:lstStyle/>
          <a:p>
            <a:pPr marL="0" indent="0">
              <a:buNone/>
            </a:pPr>
            <a:r>
              <a:rPr lang="en-US" sz="2000" b="1" dirty="0"/>
              <a:t>Headlights</a:t>
            </a:r>
          </a:p>
          <a:p>
            <a:pPr marL="0" indent="0">
              <a:buNone/>
            </a:pPr>
            <a:r>
              <a:rPr lang="en-US" sz="2000" dirty="0"/>
              <a:t>When the headlights are ON, the dash lights, front park lights, side marker lights, and tail lights are also illuminated</a:t>
            </a:r>
            <a:r>
              <a:rPr lang="en-US" sz="2000" dirty="0" smtClean="0"/>
              <a:t>.</a:t>
            </a:r>
          </a:p>
          <a:p>
            <a:pPr marL="0" indent="0">
              <a:buNone/>
            </a:pPr>
            <a:endParaRPr lang="en-US" sz="2000" dirty="0"/>
          </a:p>
          <a:p>
            <a:pPr marL="0" indent="0">
              <a:buNone/>
            </a:pPr>
            <a:endParaRPr lang="en-US" sz="2000" dirty="0"/>
          </a:p>
          <a:p>
            <a:pPr marL="0" indent="0">
              <a:buNone/>
            </a:pPr>
            <a:endParaRPr lang="en-US" sz="2000" b="1" dirty="0" smtClean="0"/>
          </a:p>
          <a:p>
            <a:pPr marL="0" indent="0">
              <a:buNone/>
            </a:pPr>
            <a:r>
              <a:rPr lang="en-US" sz="2000" b="1" dirty="0" smtClean="0"/>
              <a:t>ID </a:t>
            </a:r>
            <a:r>
              <a:rPr lang="en-US" sz="2000" b="1" dirty="0"/>
              <a:t>&amp; Clearance Lights</a:t>
            </a:r>
          </a:p>
          <a:p>
            <a:pPr marL="0" indent="0">
              <a:buNone/>
            </a:pPr>
            <a:r>
              <a:rPr lang="en-US" sz="2000" dirty="0"/>
              <a:t>These are the amber lights on the top of the cab, top of the trailer in the front and on the sides, and the red lights at the top of the rear of the truck and trailer.</a:t>
            </a:r>
          </a:p>
          <a:p>
            <a:pPr marL="0" indent="0">
              <a:buNone/>
            </a:pPr>
            <a:endParaRPr lang="en-US" sz="2000" dirty="0"/>
          </a:p>
        </p:txBody>
      </p:sp>
      <p:pic>
        <p:nvPicPr>
          <p:cNvPr id="6" name="Picture 5" descr="K:\Driver Examiner Shared\Gauges &amp; Switches Photos\IMG_00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900" y="1013690"/>
            <a:ext cx="1838104" cy="2690491"/>
          </a:xfrm>
          <a:prstGeom prst="roundRect">
            <a:avLst/>
          </a:prstGeom>
          <a:noFill/>
          <a:ln>
            <a:noFill/>
          </a:ln>
        </p:spPr>
      </p:pic>
      <p:pic>
        <p:nvPicPr>
          <p:cNvPr id="7" name="Picture 6" descr="K:\Driver Examiner Shared\Gauges &amp; Switches Photos\IMG_007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00" y="3909565"/>
            <a:ext cx="1838104" cy="2571451"/>
          </a:xfrm>
          <a:prstGeom prst="roundRect">
            <a:avLst/>
          </a:prstGeom>
          <a:noFill/>
          <a:ln>
            <a:noFill/>
          </a:ln>
        </p:spPr>
      </p:pic>
    </p:spTree>
    <p:extLst>
      <p:ext uri="{BB962C8B-B14F-4D97-AF65-F5344CB8AC3E}">
        <p14:creationId xmlns:p14="http://schemas.microsoft.com/office/powerpoint/2010/main" val="1668783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24</a:t>
            </a:fld>
            <a:endParaRPr lang="en-CA" dirty="0"/>
          </a:p>
        </p:txBody>
      </p:sp>
      <p:sp>
        <p:nvSpPr>
          <p:cNvPr id="5" name="Content Placeholder 2"/>
          <p:cNvSpPr>
            <a:spLocks noGrp="1"/>
          </p:cNvSpPr>
          <p:nvPr>
            <p:ph sz="quarter" idx="11"/>
          </p:nvPr>
        </p:nvSpPr>
        <p:spPr>
          <a:xfrm>
            <a:off x="945573" y="1298212"/>
            <a:ext cx="9528463" cy="4645388"/>
          </a:xfrm>
        </p:spPr>
        <p:txBody>
          <a:bodyPr/>
          <a:lstStyle/>
          <a:p>
            <a:pPr marL="0" indent="0">
              <a:buNone/>
            </a:pPr>
            <a:r>
              <a:rPr lang="en-US" sz="2000" b="1" dirty="0"/>
              <a:t>Marker </a:t>
            </a:r>
            <a:r>
              <a:rPr lang="en-US" sz="2000" b="1" dirty="0" smtClean="0"/>
              <a:t>Interrupter/ID </a:t>
            </a:r>
            <a:r>
              <a:rPr lang="en-US" sz="2000" b="1" dirty="0"/>
              <a:t>&amp; Clearance Lights Flash</a:t>
            </a:r>
          </a:p>
          <a:p>
            <a:pPr marL="0" indent="0">
              <a:buNone/>
            </a:pPr>
            <a:r>
              <a:rPr lang="en-US" sz="2000" dirty="0"/>
              <a:t>Used to thank other drivers who display courteous behavior. Generally used at night to thank other drivers who assisted you in passing them.</a:t>
            </a:r>
          </a:p>
          <a:p>
            <a:pPr marL="0" indent="0">
              <a:buNone/>
            </a:pPr>
            <a:r>
              <a:rPr lang="en-US" sz="2000" dirty="0"/>
              <a:t>Both types can be flashed multiple times to thank drivers by alternately pushing and releasing the switch or button.</a:t>
            </a:r>
          </a:p>
          <a:p>
            <a:pPr marL="0" indent="0">
              <a:buNone/>
            </a:pPr>
            <a:endParaRPr lang="en-US" sz="200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3138680" y="3329123"/>
            <a:ext cx="1694826" cy="2281316"/>
          </a:xfrm>
          <a:prstGeom prst="roundRect">
            <a:avLst/>
          </a:prstGeom>
        </p:spPr>
      </p:pic>
      <p:pic>
        <p:nvPicPr>
          <p:cNvPr id="9" name="Picture 8" descr="C:\Users\k10769\Desktop\48402.jpg"/>
          <p:cNvPicPr/>
          <p:nvPr/>
        </p:nvPicPr>
        <p:blipFill>
          <a:blip r:embed="rId4">
            <a:extLst>
              <a:ext uri="{28A0092B-C50C-407E-A947-70E740481C1C}">
                <a14:useLocalDpi xmlns:a14="http://schemas.microsoft.com/office/drawing/2010/main" val="0"/>
              </a:ext>
            </a:extLst>
          </a:blip>
          <a:srcRect/>
          <a:stretch>
            <a:fillRect/>
          </a:stretch>
        </p:blipFill>
        <p:spPr bwMode="auto">
          <a:xfrm>
            <a:off x="5586846" y="3329123"/>
            <a:ext cx="1694825" cy="2463156"/>
          </a:xfrm>
          <a:prstGeom prst="roundRect">
            <a:avLst/>
          </a:prstGeom>
          <a:noFill/>
          <a:ln>
            <a:noFill/>
          </a:ln>
        </p:spPr>
      </p:pic>
    </p:spTree>
    <p:extLst>
      <p:ext uri="{BB962C8B-B14F-4D97-AF65-F5344CB8AC3E}">
        <p14:creationId xmlns:p14="http://schemas.microsoft.com/office/powerpoint/2010/main" val="426295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25</a:t>
            </a:fld>
            <a:endParaRPr lang="en-CA" dirty="0"/>
          </a:p>
        </p:txBody>
      </p:sp>
      <p:sp>
        <p:nvSpPr>
          <p:cNvPr id="5" name="Content Placeholder 2"/>
          <p:cNvSpPr>
            <a:spLocks noGrp="1"/>
          </p:cNvSpPr>
          <p:nvPr>
            <p:ph sz="quarter" idx="11"/>
          </p:nvPr>
        </p:nvSpPr>
        <p:spPr>
          <a:xfrm>
            <a:off x="945573" y="1298212"/>
            <a:ext cx="6816435" cy="4645388"/>
          </a:xfrm>
        </p:spPr>
        <p:txBody>
          <a:bodyPr/>
          <a:lstStyle/>
          <a:p>
            <a:pPr marL="0" indent="0">
              <a:buNone/>
            </a:pPr>
            <a:r>
              <a:rPr lang="en-US" sz="2000" b="1" dirty="0"/>
              <a:t>Panel Light Dimmer</a:t>
            </a:r>
          </a:p>
          <a:p>
            <a:pPr marL="0" indent="0">
              <a:buNone/>
            </a:pPr>
            <a:r>
              <a:rPr lang="en-US" sz="2000" dirty="0"/>
              <a:t>To vary the brightness of the instrument panel lights.</a:t>
            </a:r>
          </a:p>
          <a:p>
            <a:pPr marL="0" indent="0">
              <a:buNone/>
            </a:pPr>
            <a:r>
              <a:rPr lang="en-US" sz="2000" dirty="0"/>
              <a:t>Dimming the panel lights at night can help to increase visibility of the road ahead, and decrease the strain placed on your eyes</a:t>
            </a:r>
            <a:r>
              <a:rPr lang="en-US" sz="2000" dirty="0" smtClean="0"/>
              <a:t>.</a:t>
            </a:r>
          </a:p>
          <a:p>
            <a:pPr marL="0" indent="0">
              <a:buNone/>
            </a:pPr>
            <a:endParaRPr lang="en-US" sz="2000" dirty="0"/>
          </a:p>
          <a:p>
            <a:pPr marL="0" indent="0">
              <a:buNone/>
            </a:pPr>
            <a:endParaRPr lang="en-US" sz="2000" dirty="0"/>
          </a:p>
          <a:p>
            <a:pPr marL="0" indent="0">
              <a:buNone/>
            </a:pPr>
            <a:r>
              <a:rPr lang="en-US" sz="2000" b="1" dirty="0"/>
              <a:t>Hazard </a:t>
            </a:r>
            <a:r>
              <a:rPr lang="en-US" sz="2000" b="1" dirty="0" smtClean="0"/>
              <a:t>Lights/Four-Way </a:t>
            </a:r>
            <a:r>
              <a:rPr lang="en-US" sz="2000" b="1" dirty="0"/>
              <a:t>Emergency Flasher</a:t>
            </a:r>
          </a:p>
          <a:p>
            <a:pPr marL="0" indent="0">
              <a:buNone/>
            </a:pPr>
            <a:r>
              <a:rPr lang="en-US" sz="2000" dirty="0"/>
              <a:t>To be used when the vehicle is disabled, parked under emergency conditions, or any time you have to stop off the road or on the side of the road, day or night.</a:t>
            </a:r>
          </a:p>
          <a:p>
            <a:pPr marL="0" indent="0">
              <a:buNone/>
            </a:pPr>
            <a:endParaRPr lang="en-US" sz="2000" dirty="0"/>
          </a:p>
        </p:txBody>
      </p:sp>
      <p:pic>
        <p:nvPicPr>
          <p:cNvPr id="11" name="Picture 10" descr="K:\Driver Examiner Shared\Gauges &amp; Switches Photos\IMG_007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109" y="1165225"/>
            <a:ext cx="1675555" cy="2409247"/>
          </a:xfrm>
          <a:prstGeom prst="roundRect">
            <a:avLst/>
          </a:prstGeom>
          <a:noFill/>
          <a:ln>
            <a:solidFill>
              <a:srgbClr val="92D050"/>
            </a:solidFill>
          </a:ln>
        </p:spPr>
      </p:pic>
      <p:pic>
        <p:nvPicPr>
          <p:cNvPr id="12" name="Picture 11" descr="J:\Driver Development\Crystal Thiessen\Class 1\Instructor Course\Student Presentations\Crystal Thiessen - Switches &amp; Gauges Presentation\Gauges &amp; Switches Photos\IMG_006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6807" y="3761130"/>
            <a:ext cx="1661593" cy="2426886"/>
          </a:xfrm>
          <a:prstGeom prst="roundRect">
            <a:avLst/>
          </a:prstGeom>
          <a:noFill/>
          <a:ln>
            <a:solidFill>
              <a:srgbClr val="92D050"/>
            </a:solidFill>
          </a:ln>
        </p:spPr>
      </p:pic>
    </p:spTree>
    <p:extLst>
      <p:ext uri="{BB962C8B-B14F-4D97-AF65-F5344CB8AC3E}">
        <p14:creationId xmlns:p14="http://schemas.microsoft.com/office/powerpoint/2010/main" val="2766655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26</a:t>
            </a:fld>
            <a:endParaRPr lang="en-CA" dirty="0"/>
          </a:p>
        </p:txBody>
      </p:sp>
      <p:sp>
        <p:nvSpPr>
          <p:cNvPr id="5" name="Content Placeholder 2"/>
          <p:cNvSpPr>
            <a:spLocks noGrp="1"/>
          </p:cNvSpPr>
          <p:nvPr>
            <p:ph sz="quarter" idx="11"/>
          </p:nvPr>
        </p:nvSpPr>
        <p:spPr>
          <a:xfrm>
            <a:off x="945573" y="1298212"/>
            <a:ext cx="6816435" cy="4645388"/>
          </a:xfrm>
        </p:spPr>
        <p:txBody>
          <a:bodyPr/>
          <a:lstStyle/>
          <a:p>
            <a:pPr marL="0" indent="0">
              <a:buNone/>
            </a:pPr>
            <a:r>
              <a:rPr lang="en-US" sz="2000" b="1" dirty="0"/>
              <a:t>Fog </a:t>
            </a:r>
            <a:r>
              <a:rPr lang="en-US" sz="2000" b="1" dirty="0" smtClean="0"/>
              <a:t>Lights/Driving </a:t>
            </a:r>
            <a:r>
              <a:rPr lang="en-US" sz="2000" b="1" dirty="0"/>
              <a:t>Lights</a:t>
            </a:r>
          </a:p>
          <a:p>
            <a:pPr marL="0" indent="0">
              <a:buNone/>
            </a:pPr>
            <a:r>
              <a:rPr lang="en-US" sz="2000" dirty="0"/>
              <a:t>To be used in foggy or blizzard like conditions to assist with visibility.</a:t>
            </a:r>
          </a:p>
          <a:p>
            <a:pPr marL="0" indent="0">
              <a:buNone/>
            </a:pPr>
            <a:r>
              <a:rPr lang="en-US" sz="2000" dirty="0"/>
              <a:t>State and Provincial requirements vary as to when high beams and fog lights can and cannot be used together. </a:t>
            </a:r>
          </a:p>
          <a:p>
            <a:pPr marL="0" indent="0">
              <a:buNone/>
            </a:pPr>
            <a:endParaRPr lang="en-US" sz="2000" b="1" dirty="0" smtClean="0"/>
          </a:p>
          <a:p>
            <a:pPr marL="0" indent="0">
              <a:buNone/>
            </a:pPr>
            <a:endParaRPr lang="en-US" sz="2000" b="1" dirty="0"/>
          </a:p>
          <a:p>
            <a:pPr marL="0" indent="0">
              <a:buNone/>
            </a:pPr>
            <a:r>
              <a:rPr lang="en-US" sz="2000" b="1" dirty="0" smtClean="0"/>
              <a:t>Work </a:t>
            </a:r>
            <a:r>
              <a:rPr lang="en-US" sz="2000" b="1" dirty="0"/>
              <a:t>Light</a:t>
            </a:r>
          </a:p>
          <a:p>
            <a:pPr marL="0" indent="0">
              <a:buNone/>
            </a:pPr>
            <a:r>
              <a:rPr lang="en-US" sz="2000" dirty="0"/>
              <a:t>Most or all power units come equipped with lights mounted to the side of the cab or bunk.</a:t>
            </a:r>
          </a:p>
          <a:p>
            <a:pPr marL="0" indent="0">
              <a:buNone/>
            </a:pPr>
            <a:r>
              <a:rPr lang="en-US" sz="2000" dirty="0"/>
              <a:t>Use these lights at night when backing up, coupling, and uncoupling.</a:t>
            </a:r>
          </a:p>
          <a:p>
            <a:pPr marL="0" indent="0">
              <a:buNone/>
            </a:pPr>
            <a:endParaRPr lang="en-US" sz="2000" dirty="0"/>
          </a:p>
        </p:txBody>
      </p:sp>
      <p:pic>
        <p:nvPicPr>
          <p:cNvPr id="8" name="Picture 7" descr="K:\Driver Examiner Shared\Gauges &amp; Switches Photos\IMG_00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331" y="1167775"/>
            <a:ext cx="1669646" cy="2476762"/>
          </a:xfrm>
          <a:prstGeom prst="roundRect">
            <a:avLst/>
          </a:prstGeom>
          <a:noFill/>
          <a:ln>
            <a:noFill/>
          </a:ln>
        </p:spPr>
      </p:pic>
      <p:pic>
        <p:nvPicPr>
          <p:cNvPr id="9" name="Picture 8" descr="K:\Driver Examiner Shared\Gauges &amp; Switches Photos\IMG_007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331" y="3983586"/>
            <a:ext cx="1669646" cy="2235225"/>
          </a:xfrm>
          <a:prstGeom prst="roundRect">
            <a:avLst/>
          </a:prstGeom>
          <a:noFill/>
          <a:ln>
            <a:noFill/>
          </a:ln>
        </p:spPr>
      </p:pic>
    </p:spTree>
    <p:extLst>
      <p:ext uri="{BB962C8B-B14F-4D97-AF65-F5344CB8AC3E}">
        <p14:creationId xmlns:p14="http://schemas.microsoft.com/office/powerpoint/2010/main" val="138705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27</a:t>
            </a:fld>
            <a:endParaRPr lang="en-CA" dirty="0"/>
          </a:p>
        </p:txBody>
      </p:sp>
      <p:sp>
        <p:nvSpPr>
          <p:cNvPr id="5" name="Content Placeholder 2"/>
          <p:cNvSpPr>
            <a:spLocks noGrp="1"/>
          </p:cNvSpPr>
          <p:nvPr>
            <p:ph sz="quarter" idx="11"/>
          </p:nvPr>
        </p:nvSpPr>
        <p:spPr>
          <a:xfrm>
            <a:off x="3179618" y="1321843"/>
            <a:ext cx="6816435" cy="4645388"/>
          </a:xfrm>
        </p:spPr>
        <p:txBody>
          <a:bodyPr/>
          <a:lstStyle/>
          <a:p>
            <a:pPr marL="0" indent="0">
              <a:buNone/>
            </a:pPr>
            <a:r>
              <a:rPr lang="en-US" sz="2000" b="1" dirty="0"/>
              <a:t>Automatic Traction Control (ATC)</a:t>
            </a:r>
          </a:p>
          <a:p>
            <a:pPr marL="0" indent="0">
              <a:buNone/>
            </a:pPr>
            <a:r>
              <a:rPr lang="en-US" sz="2000" dirty="0"/>
              <a:t>When turned ON, a Wheel Spin Control warning light will illuminate and allows for additional wheel spin before the power will be reduced. </a:t>
            </a:r>
            <a:endParaRPr lang="en-US" sz="2000" dirty="0" smtClean="0"/>
          </a:p>
          <a:p>
            <a:pPr marL="0" indent="0">
              <a:buNone/>
            </a:pPr>
            <a:endParaRPr lang="en-US" sz="2000" dirty="0"/>
          </a:p>
          <a:p>
            <a:pPr marL="0" indent="0">
              <a:buNone/>
            </a:pPr>
            <a:endParaRPr lang="en-US" sz="2000" dirty="0"/>
          </a:p>
          <a:p>
            <a:pPr marL="0" indent="0">
              <a:buNone/>
            </a:pPr>
            <a:r>
              <a:rPr lang="en-US" sz="2000" b="1" dirty="0"/>
              <a:t>Engine Fan Override</a:t>
            </a:r>
          </a:p>
          <a:p>
            <a:pPr marL="0" indent="0">
              <a:buNone/>
            </a:pPr>
            <a:r>
              <a:rPr lang="en-US" sz="2000" dirty="0"/>
              <a:t>Allows you to control the engine fan manually or automatically.</a:t>
            </a:r>
          </a:p>
          <a:p>
            <a:pPr marL="0" indent="0">
              <a:buNone/>
            </a:pPr>
            <a:endParaRPr lang="en-US" sz="2000" dirty="0"/>
          </a:p>
        </p:txBody>
      </p:sp>
      <p:pic>
        <p:nvPicPr>
          <p:cNvPr id="8" name="Picture 7" descr="J:\Driver Development\Crystal Thiessen\Class 1\Instructor Course\Student Presentations\Crystal Thiessen - Switches &amp; Gauges Presentation\Gauges &amp; Switches Photos\IMG_006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242" y="1011743"/>
            <a:ext cx="1409075" cy="2326076"/>
          </a:xfrm>
          <a:prstGeom prst="roundRect">
            <a:avLst/>
          </a:prstGeom>
          <a:noFill/>
          <a:ln>
            <a:noFill/>
          </a:ln>
        </p:spPr>
      </p:pic>
      <p:pic>
        <p:nvPicPr>
          <p:cNvPr id="9" name="Picture 8" descr="K:\Driver Examiner Shared\Gauges &amp; Switches Photos\IMG_007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4241" y="3515592"/>
            <a:ext cx="1409075" cy="2326076"/>
          </a:xfrm>
          <a:prstGeom prst="roundRect">
            <a:avLst/>
          </a:prstGeom>
          <a:noFill/>
          <a:ln>
            <a:noFill/>
          </a:ln>
        </p:spPr>
      </p:pic>
    </p:spTree>
    <p:extLst>
      <p:ext uri="{BB962C8B-B14F-4D97-AF65-F5344CB8AC3E}">
        <p14:creationId xmlns:p14="http://schemas.microsoft.com/office/powerpoint/2010/main" val="532671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28</a:t>
            </a:fld>
            <a:endParaRPr lang="en-CA" dirty="0"/>
          </a:p>
        </p:txBody>
      </p:sp>
      <p:sp>
        <p:nvSpPr>
          <p:cNvPr id="5" name="Content Placeholder 2"/>
          <p:cNvSpPr>
            <a:spLocks noGrp="1"/>
          </p:cNvSpPr>
          <p:nvPr>
            <p:ph sz="quarter" idx="11"/>
          </p:nvPr>
        </p:nvSpPr>
        <p:spPr>
          <a:xfrm>
            <a:off x="3034146" y="1321843"/>
            <a:ext cx="7429499" cy="4645388"/>
          </a:xfrm>
        </p:spPr>
        <p:txBody>
          <a:bodyPr/>
          <a:lstStyle/>
          <a:p>
            <a:pPr marL="0" indent="0">
              <a:buNone/>
            </a:pPr>
            <a:r>
              <a:rPr lang="en-US" sz="2000" b="1" dirty="0"/>
              <a:t>Cruise Control On/Off</a:t>
            </a:r>
          </a:p>
          <a:p>
            <a:pPr marL="0" indent="0">
              <a:buNone/>
            </a:pPr>
            <a:r>
              <a:rPr lang="en-US" sz="2000" dirty="0"/>
              <a:t>Advantages of cruise control include:</a:t>
            </a:r>
          </a:p>
          <a:p>
            <a:pPr marL="0" indent="0">
              <a:buNone/>
            </a:pPr>
            <a:r>
              <a:rPr lang="en-US" sz="2000" dirty="0"/>
              <a:t>Improving driver comfort.</a:t>
            </a:r>
          </a:p>
          <a:p>
            <a:pPr marL="0" indent="0">
              <a:buNone/>
            </a:pPr>
            <a:r>
              <a:rPr lang="en-US" sz="2000" dirty="0"/>
              <a:t>Maintaining a consistent speed.</a:t>
            </a:r>
          </a:p>
          <a:p>
            <a:pPr marL="0" indent="0">
              <a:buNone/>
            </a:pPr>
            <a:r>
              <a:rPr lang="en-US" sz="2000" dirty="0"/>
              <a:t>Improving fuel economy by keeping a steady speed and letting the engine do the work.</a:t>
            </a:r>
          </a:p>
          <a:p>
            <a:pPr marL="0" indent="0">
              <a:buNone/>
            </a:pPr>
            <a:endParaRPr lang="en-US" sz="2000" dirty="0"/>
          </a:p>
        </p:txBody>
      </p:sp>
      <p:pic>
        <p:nvPicPr>
          <p:cNvPr id="7" name="Picture 6" descr="K:\Driver Examiner Shared\Gauges &amp; Switches Photos\IMG_007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714" y="1321843"/>
            <a:ext cx="1482766" cy="2770575"/>
          </a:xfrm>
          <a:prstGeom prst="roundRect">
            <a:avLst/>
          </a:prstGeom>
          <a:noFill/>
          <a:ln>
            <a:noFill/>
          </a:ln>
        </p:spPr>
      </p:pic>
    </p:spTree>
    <p:extLst>
      <p:ext uri="{BB962C8B-B14F-4D97-AF65-F5344CB8AC3E}">
        <p14:creationId xmlns:p14="http://schemas.microsoft.com/office/powerpoint/2010/main" val="1909467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29</a:t>
            </a:fld>
            <a:endParaRPr lang="en-CA" dirty="0"/>
          </a:p>
        </p:txBody>
      </p:sp>
      <p:sp>
        <p:nvSpPr>
          <p:cNvPr id="5" name="Content Placeholder 2"/>
          <p:cNvSpPr>
            <a:spLocks noGrp="1"/>
          </p:cNvSpPr>
          <p:nvPr>
            <p:ph sz="quarter" idx="11"/>
          </p:nvPr>
        </p:nvSpPr>
        <p:spPr>
          <a:xfrm>
            <a:off x="3179618" y="1321843"/>
            <a:ext cx="6816435" cy="4645388"/>
          </a:xfrm>
        </p:spPr>
        <p:txBody>
          <a:bodyPr/>
          <a:lstStyle/>
          <a:p>
            <a:pPr marL="0" indent="0">
              <a:buNone/>
            </a:pPr>
            <a:r>
              <a:rPr lang="en-US" sz="2000" b="1" dirty="0"/>
              <a:t>Cruise Control Set/Resume</a:t>
            </a:r>
          </a:p>
          <a:p>
            <a:pPr marL="0" indent="0">
              <a:buNone/>
            </a:pPr>
            <a:r>
              <a:rPr lang="en-US" sz="2000" dirty="0"/>
              <a:t>When the master switch is ON, it is used to SET the desired speed, and to RESUME the desired speed when the cruise control has been interrupted.</a:t>
            </a:r>
          </a:p>
          <a:p>
            <a:pPr marL="0" indent="0">
              <a:buNone/>
            </a:pPr>
            <a:r>
              <a:rPr lang="en-US" sz="2000" dirty="0"/>
              <a:t>When the master switch is ON, it is used to SET the idle speed while the truck is parked with the engine running.</a:t>
            </a:r>
          </a:p>
          <a:p>
            <a:pPr marL="0" indent="0">
              <a:buNone/>
            </a:pPr>
            <a:endParaRPr lang="en-US" sz="2000" dirty="0"/>
          </a:p>
        </p:txBody>
      </p:sp>
      <p:pic>
        <p:nvPicPr>
          <p:cNvPr id="7" name="Picture 6" descr="K:\Driver Examiner Shared\Gauges &amp; Switches Photos\IMG_00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384" y="1321843"/>
            <a:ext cx="1833316" cy="3118484"/>
          </a:xfrm>
          <a:prstGeom prst="roundRect">
            <a:avLst/>
          </a:prstGeom>
          <a:noFill/>
          <a:ln>
            <a:noFill/>
          </a:ln>
        </p:spPr>
      </p:pic>
    </p:spTree>
    <p:extLst>
      <p:ext uri="{BB962C8B-B14F-4D97-AF65-F5344CB8AC3E}">
        <p14:creationId xmlns:p14="http://schemas.microsoft.com/office/powerpoint/2010/main" val="419683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Gauges </a:t>
            </a:r>
            <a:endParaRPr lang="en-CA" dirty="0"/>
          </a:p>
        </p:txBody>
      </p:sp>
      <p:sp>
        <p:nvSpPr>
          <p:cNvPr id="3" name="Content Placeholder 2"/>
          <p:cNvSpPr>
            <a:spLocks noGrp="1"/>
          </p:cNvSpPr>
          <p:nvPr>
            <p:ph sz="quarter" idx="11"/>
          </p:nvPr>
        </p:nvSpPr>
        <p:spPr>
          <a:xfrm>
            <a:off x="838201" y="1254370"/>
            <a:ext cx="4804063" cy="4554148"/>
          </a:xfrm>
        </p:spPr>
        <p:txBody>
          <a:bodyPr/>
          <a:lstStyle/>
          <a:p>
            <a:pPr marL="0" indent="0">
              <a:buNone/>
            </a:pPr>
            <a:r>
              <a:rPr lang="en-US" sz="2000" b="1" dirty="0"/>
              <a:t>Gauge (Instrument) </a:t>
            </a:r>
          </a:p>
          <a:p>
            <a:r>
              <a:rPr lang="en-US" sz="2000" dirty="0"/>
              <a:t>A device that displays the measurement of a monitored system by the use of a needle or pointer that moves along a calibrated scale. </a:t>
            </a:r>
          </a:p>
          <a:p>
            <a:r>
              <a:rPr lang="en-US" sz="2000" dirty="0"/>
              <a:t>It is important that you become familiar with the normal ranges as recommended by the vehicle’s operating manual and engine manual. </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32715" y="1579420"/>
            <a:ext cx="5621976" cy="2763981"/>
          </a:xfrm>
          <a:prstGeom prst="roundRect">
            <a:avLst/>
          </a:prstGeom>
        </p:spPr>
      </p:pic>
    </p:spTree>
    <p:extLst>
      <p:ext uri="{BB962C8B-B14F-4D97-AF65-F5344CB8AC3E}">
        <p14:creationId xmlns:p14="http://schemas.microsoft.com/office/powerpoint/2010/main" val="365042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30</a:t>
            </a:fld>
            <a:endParaRPr lang="en-CA" dirty="0"/>
          </a:p>
        </p:txBody>
      </p:sp>
      <p:sp>
        <p:nvSpPr>
          <p:cNvPr id="5" name="Content Placeholder 2"/>
          <p:cNvSpPr>
            <a:spLocks noGrp="1"/>
          </p:cNvSpPr>
          <p:nvPr>
            <p:ph sz="quarter" idx="11"/>
          </p:nvPr>
        </p:nvSpPr>
        <p:spPr>
          <a:xfrm>
            <a:off x="3179618" y="1321843"/>
            <a:ext cx="6816435" cy="2533184"/>
          </a:xfrm>
        </p:spPr>
        <p:txBody>
          <a:bodyPr/>
          <a:lstStyle/>
          <a:p>
            <a:pPr marL="0" indent="0">
              <a:buNone/>
            </a:pPr>
            <a:r>
              <a:rPr lang="en-US" sz="2000" b="1" dirty="0"/>
              <a:t>Engine Brake On/Off</a:t>
            </a:r>
          </a:p>
          <a:p>
            <a:pPr marL="0" indent="0">
              <a:buNone/>
            </a:pPr>
            <a:r>
              <a:rPr lang="en-US" sz="2000" dirty="0"/>
              <a:t>Turns the engine brake on and off. </a:t>
            </a:r>
            <a:endParaRPr lang="en-US" sz="2000" dirty="0" smtClean="0"/>
          </a:p>
          <a:p>
            <a:pPr marL="0" indent="0">
              <a:buNone/>
            </a:pPr>
            <a:r>
              <a:rPr lang="en-US" sz="2000" dirty="0" smtClean="0"/>
              <a:t>The </a:t>
            </a:r>
            <a:r>
              <a:rPr lang="en-US" sz="2000" dirty="0"/>
              <a:t>engine brake is also controlled by the throttle pedal and clutch pedal.  </a:t>
            </a:r>
          </a:p>
          <a:p>
            <a:pPr marL="0" indent="0">
              <a:buNone/>
            </a:pPr>
            <a:endParaRPr lang="en-US" sz="2000" dirty="0"/>
          </a:p>
        </p:txBody>
      </p:sp>
      <p:pic>
        <p:nvPicPr>
          <p:cNvPr id="7" name="Picture 6" descr="K:\Driver Examiner Shared\Gauges &amp; Switches Photos\IMG_007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460" y="1321843"/>
            <a:ext cx="1821079" cy="3269673"/>
          </a:xfrm>
          <a:prstGeom prst="roundRect">
            <a:avLst/>
          </a:prstGeom>
          <a:noFill/>
          <a:ln>
            <a:noFill/>
          </a:ln>
        </p:spPr>
      </p:pic>
    </p:spTree>
    <p:extLst>
      <p:ext uri="{BB962C8B-B14F-4D97-AF65-F5344CB8AC3E}">
        <p14:creationId xmlns:p14="http://schemas.microsoft.com/office/powerpoint/2010/main" val="3768621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31</a:t>
            </a:fld>
            <a:endParaRPr lang="en-CA" dirty="0"/>
          </a:p>
        </p:txBody>
      </p:sp>
      <p:sp>
        <p:nvSpPr>
          <p:cNvPr id="5" name="Content Placeholder 2"/>
          <p:cNvSpPr>
            <a:spLocks noGrp="1"/>
          </p:cNvSpPr>
          <p:nvPr>
            <p:ph sz="quarter" idx="11"/>
          </p:nvPr>
        </p:nvSpPr>
        <p:spPr>
          <a:xfrm>
            <a:off x="997527" y="1321843"/>
            <a:ext cx="6816435" cy="4645388"/>
          </a:xfrm>
        </p:spPr>
        <p:txBody>
          <a:bodyPr/>
          <a:lstStyle/>
          <a:p>
            <a:pPr marL="0" indent="0">
              <a:buNone/>
            </a:pPr>
            <a:r>
              <a:rPr lang="en-US" sz="2000" b="1" dirty="0"/>
              <a:t>Engine Brake Mode Selector</a:t>
            </a:r>
          </a:p>
          <a:p>
            <a:pPr marL="0" indent="0">
              <a:buNone/>
            </a:pPr>
            <a:r>
              <a:rPr lang="en-US" sz="2000" dirty="0"/>
              <a:t>Selects the progressive braking function that controls the amount of retarding/braking.</a:t>
            </a:r>
          </a:p>
          <a:p>
            <a:pPr marL="0" indent="0">
              <a:buNone/>
            </a:pPr>
            <a:r>
              <a:rPr lang="en-US" sz="2000" dirty="0"/>
              <a:t>Most trucks are equipped with 3 modes to select from: LOW, MEDIUM, HIGH.</a:t>
            </a:r>
          </a:p>
          <a:p>
            <a:pPr marL="0" indent="0">
              <a:buNone/>
            </a:pPr>
            <a:endParaRPr lang="en-US" sz="2000" dirty="0"/>
          </a:p>
        </p:txBody>
      </p:sp>
      <p:pic>
        <p:nvPicPr>
          <p:cNvPr id="7" name="Picture 6" descr="K:\Driver Examiner Shared\Gauges &amp; Switches Photos\IMG_00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3962" y="1321843"/>
            <a:ext cx="1627527" cy="3150434"/>
          </a:xfrm>
          <a:prstGeom prst="roundRect">
            <a:avLst/>
          </a:prstGeom>
          <a:noFill/>
          <a:ln>
            <a:noFill/>
          </a:ln>
        </p:spPr>
      </p:pic>
    </p:spTree>
    <p:extLst>
      <p:ext uri="{BB962C8B-B14F-4D97-AF65-F5344CB8AC3E}">
        <p14:creationId xmlns:p14="http://schemas.microsoft.com/office/powerpoint/2010/main" val="50110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32</a:t>
            </a:fld>
            <a:endParaRPr lang="en-CA" dirty="0"/>
          </a:p>
        </p:txBody>
      </p:sp>
      <p:sp>
        <p:nvSpPr>
          <p:cNvPr id="5" name="Content Placeholder 2"/>
          <p:cNvSpPr>
            <a:spLocks noGrp="1"/>
          </p:cNvSpPr>
          <p:nvPr>
            <p:ph sz="quarter" idx="11"/>
          </p:nvPr>
        </p:nvSpPr>
        <p:spPr>
          <a:xfrm>
            <a:off x="997527" y="1321843"/>
            <a:ext cx="9497291" cy="1525266"/>
          </a:xfrm>
        </p:spPr>
        <p:txBody>
          <a:bodyPr/>
          <a:lstStyle/>
          <a:p>
            <a:pPr marL="0" indent="0">
              <a:buNone/>
            </a:pPr>
            <a:r>
              <a:rPr lang="en-US" sz="2000" b="1" dirty="0" smtClean="0"/>
              <a:t>Air </a:t>
            </a:r>
            <a:r>
              <a:rPr lang="en-US" sz="2000" b="1" dirty="0"/>
              <a:t>Suspension Dump Switch</a:t>
            </a:r>
          </a:p>
          <a:p>
            <a:pPr marL="0" indent="0">
              <a:buNone/>
            </a:pPr>
            <a:r>
              <a:rPr lang="en-US" sz="2000" dirty="0"/>
              <a:t>Used to dump the air out of the rear suspension of the truck. </a:t>
            </a:r>
          </a:p>
        </p:txBody>
      </p:sp>
      <p:pic>
        <p:nvPicPr>
          <p:cNvPr id="6" name="Picture 5" descr="J:\Driver Development\Crystal Thiessen\Class 1\Instructor Course\Student Presentations\Crystal Thiessen - Switches &amp; Gauges Presentation\Gauges &amp; Switches Photos\IMG_00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014" y="2484458"/>
            <a:ext cx="1414145" cy="2512538"/>
          </a:xfrm>
          <a:prstGeom prst="roundRect">
            <a:avLst/>
          </a:prstGeom>
          <a:noFill/>
          <a:ln>
            <a:noFill/>
          </a:ln>
        </p:spPr>
      </p:pic>
      <p:pic>
        <p:nvPicPr>
          <p:cNvPr id="8" name="Picture 7" descr="J:\Driver Development\Crystal Thiessen\Class 1\Instructor Course\Student Presentations\Crystal Thiessen - Switches &amp; Gauges Presentation\Gauges &amp; Switches Photos\IMG_006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463" y="3324214"/>
            <a:ext cx="2996525" cy="1675973"/>
          </a:xfrm>
          <a:prstGeom prst="roundRect">
            <a:avLst/>
          </a:prstGeom>
          <a:noFill/>
          <a:ln>
            <a:noFill/>
          </a:ln>
        </p:spPr>
      </p:pic>
      <p:pic>
        <p:nvPicPr>
          <p:cNvPr id="9" name="Picture 8" descr="J:\Driver Development\Crystal Thiessen\Class 1\Instructor Course\Student Presentations\Crystal Thiessen - Switches &amp; Gauges Presentation\Gauges &amp; Switches Photos\IMG_005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8292" y="3175394"/>
            <a:ext cx="3108567" cy="1855967"/>
          </a:xfrm>
          <a:prstGeom prst="roundRect">
            <a:avLst/>
          </a:prstGeom>
          <a:noFill/>
          <a:ln>
            <a:noFill/>
          </a:ln>
        </p:spPr>
      </p:pic>
    </p:spTree>
    <p:extLst>
      <p:ext uri="{BB962C8B-B14F-4D97-AF65-F5344CB8AC3E}">
        <p14:creationId xmlns:p14="http://schemas.microsoft.com/office/powerpoint/2010/main" val="3182861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33</a:t>
            </a:fld>
            <a:endParaRPr lang="en-CA" dirty="0"/>
          </a:p>
        </p:txBody>
      </p:sp>
      <p:sp>
        <p:nvSpPr>
          <p:cNvPr id="5" name="Content Placeholder 2"/>
          <p:cNvSpPr>
            <a:spLocks noGrp="1"/>
          </p:cNvSpPr>
          <p:nvPr>
            <p:ph sz="quarter" idx="11"/>
          </p:nvPr>
        </p:nvSpPr>
        <p:spPr>
          <a:xfrm>
            <a:off x="623455" y="1415934"/>
            <a:ext cx="10501745" cy="2345575"/>
          </a:xfrm>
        </p:spPr>
        <p:txBody>
          <a:bodyPr/>
          <a:lstStyle/>
          <a:p>
            <a:pPr marL="0" indent="0">
              <a:buNone/>
            </a:pPr>
            <a:r>
              <a:rPr lang="en-US" sz="2000" b="1" dirty="0"/>
              <a:t>Differential Lock (DCDL)</a:t>
            </a:r>
          </a:p>
          <a:p>
            <a:pPr marL="0" indent="0">
              <a:buNone/>
            </a:pPr>
            <a:r>
              <a:rPr lang="en-US" sz="2000" dirty="0"/>
              <a:t>Also called “main differential lock” or “wheel differential lock.”</a:t>
            </a:r>
          </a:p>
          <a:p>
            <a:pPr marL="0" indent="0">
              <a:buNone/>
            </a:pPr>
            <a:r>
              <a:rPr lang="en-US" sz="2000" dirty="0"/>
              <a:t>Locks both sets of dual wheels on the same axle to ensure they both turn together at the same speed. </a:t>
            </a:r>
          </a:p>
          <a:p>
            <a:pPr marL="0" indent="0">
              <a:buNone/>
            </a:pPr>
            <a:r>
              <a:rPr lang="en-US" sz="2000" dirty="0"/>
              <a:t>Used when operating on slippery or uneven surfaces.</a:t>
            </a:r>
          </a:p>
          <a:p>
            <a:pPr marL="0" indent="0">
              <a:buNone/>
            </a:pPr>
            <a:endParaRPr lang="en-US" sz="2000" dirty="0"/>
          </a:p>
        </p:txBody>
      </p:sp>
      <p:pic>
        <p:nvPicPr>
          <p:cNvPr id="10" name="Picture 9" descr="J:\Driver Development\Crystal Thiessen\Class 1\Instructor Course\Student Presentations\Crystal Thiessen - Switches &amp; Gauges Presentation\Gauges &amp; Switches Photos\Main Diff Lock - Front.jpg"/>
          <p:cNvPicPr/>
          <p:nvPr/>
        </p:nvPicPr>
        <p:blipFill>
          <a:blip r:embed="rId3">
            <a:extLst>
              <a:ext uri="{28A0092B-C50C-407E-A947-70E740481C1C}">
                <a14:useLocalDpi xmlns:a14="http://schemas.microsoft.com/office/drawing/2010/main" val="0"/>
              </a:ext>
            </a:extLst>
          </a:blip>
          <a:srcRect/>
          <a:stretch>
            <a:fillRect/>
          </a:stretch>
        </p:blipFill>
        <p:spPr bwMode="auto">
          <a:xfrm>
            <a:off x="2173652" y="3761508"/>
            <a:ext cx="2359083" cy="1692406"/>
          </a:xfrm>
          <a:prstGeom prst="roundRect">
            <a:avLst/>
          </a:prstGeom>
          <a:noFill/>
          <a:ln>
            <a:noFill/>
          </a:ln>
        </p:spPr>
      </p:pic>
      <p:pic>
        <p:nvPicPr>
          <p:cNvPr id="11" name="Picture 10" descr="J:\Driver Development\Crystal Thiessen\Class 1\Instructor Course\Student Presentations\Crystal Thiessen - Switches &amp; Gauges Presentation\Gauges &amp; Switches Photos\Diff Lock - Front.jpg"/>
          <p:cNvPicPr/>
          <p:nvPr/>
        </p:nvPicPr>
        <p:blipFill>
          <a:blip r:embed="rId4">
            <a:extLst>
              <a:ext uri="{28A0092B-C50C-407E-A947-70E740481C1C}">
                <a14:useLocalDpi xmlns:a14="http://schemas.microsoft.com/office/drawing/2010/main" val="0"/>
              </a:ext>
            </a:extLst>
          </a:blip>
          <a:srcRect/>
          <a:stretch>
            <a:fillRect/>
          </a:stretch>
        </p:blipFill>
        <p:spPr bwMode="auto">
          <a:xfrm>
            <a:off x="5394091" y="3761507"/>
            <a:ext cx="960472" cy="1886369"/>
          </a:xfrm>
          <a:prstGeom prst="roundRect">
            <a:avLst/>
          </a:prstGeom>
          <a:noFill/>
          <a:ln>
            <a:noFill/>
          </a:ln>
        </p:spPr>
      </p:pic>
      <p:pic>
        <p:nvPicPr>
          <p:cNvPr id="12" name="Picture 11" descr="J:\Driver Development\Crystal Thiessen\Class 1\Instructor Course\Student Presentations\Crystal Thiessen - Switches &amp; Gauges Presentation\Gauges &amp; Switches Photos\Diff Lock - Rear.jpg"/>
          <p:cNvPicPr/>
          <p:nvPr/>
        </p:nvPicPr>
        <p:blipFill>
          <a:blip r:embed="rId5">
            <a:extLst>
              <a:ext uri="{28A0092B-C50C-407E-A947-70E740481C1C}">
                <a14:useLocalDpi xmlns:a14="http://schemas.microsoft.com/office/drawing/2010/main" val="0"/>
              </a:ext>
            </a:extLst>
          </a:blip>
          <a:srcRect/>
          <a:stretch>
            <a:fillRect/>
          </a:stretch>
        </p:blipFill>
        <p:spPr bwMode="auto">
          <a:xfrm>
            <a:off x="6740565" y="3761508"/>
            <a:ext cx="908005" cy="1886369"/>
          </a:xfrm>
          <a:prstGeom prst="roundRect">
            <a:avLst/>
          </a:prstGeom>
          <a:noFill/>
          <a:ln>
            <a:noFill/>
          </a:ln>
        </p:spPr>
      </p:pic>
    </p:spTree>
    <p:extLst>
      <p:ext uri="{BB962C8B-B14F-4D97-AF65-F5344CB8AC3E}">
        <p14:creationId xmlns:p14="http://schemas.microsoft.com/office/powerpoint/2010/main" val="100704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Switches continued</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34</a:t>
            </a:fld>
            <a:endParaRPr lang="en-CA" dirty="0"/>
          </a:p>
        </p:txBody>
      </p:sp>
      <p:sp>
        <p:nvSpPr>
          <p:cNvPr id="5" name="Content Placeholder 2"/>
          <p:cNvSpPr>
            <a:spLocks noGrp="1"/>
          </p:cNvSpPr>
          <p:nvPr>
            <p:ph sz="quarter" idx="11"/>
          </p:nvPr>
        </p:nvSpPr>
        <p:spPr>
          <a:xfrm>
            <a:off x="997527" y="1321843"/>
            <a:ext cx="6816435" cy="4645388"/>
          </a:xfrm>
        </p:spPr>
        <p:txBody>
          <a:bodyPr/>
          <a:lstStyle/>
          <a:p>
            <a:pPr marL="0" indent="0">
              <a:buNone/>
            </a:pPr>
            <a:r>
              <a:rPr lang="en-US" sz="2000" b="1" dirty="0"/>
              <a:t>Fifth Wheel Slide Lock</a:t>
            </a:r>
          </a:p>
          <a:p>
            <a:pPr marL="0" indent="0">
              <a:buNone/>
            </a:pPr>
            <a:r>
              <a:rPr lang="en-US" sz="2000" dirty="0"/>
              <a:t>The fifth wheel can be slid to various positions in order to adjust weight distribution between the steering axle and the drive axles.</a:t>
            </a:r>
          </a:p>
          <a:p>
            <a:pPr marL="0" indent="0">
              <a:buNone/>
            </a:pPr>
            <a:r>
              <a:rPr lang="en-US" sz="2000" dirty="0"/>
              <a:t>the fifth wheel can be slid to a position to accommodate a variety of trailers.</a:t>
            </a:r>
          </a:p>
          <a:p>
            <a:pPr marL="0" indent="0">
              <a:buNone/>
            </a:pPr>
            <a:endParaRPr lang="en-US" sz="2000" dirty="0"/>
          </a:p>
        </p:txBody>
      </p:sp>
      <p:pic>
        <p:nvPicPr>
          <p:cNvPr id="6" name="Picture 5" descr="K:\Driver Examiner Shared\Gauges &amp; Switches Photos\IMG_008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4365" y="1321843"/>
            <a:ext cx="2531461" cy="1519797"/>
          </a:xfrm>
          <a:prstGeom prst="roundRect">
            <a:avLst/>
          </a:prstGeom>
          <a:noFill/>
          <a:ln>
            <a:noFill/>
          </a:ln>
        </p:spPr>
      </p:pic>
      <p:pic>
        <p:nvPicPr>
          <p:cNvPr id="8" name="Picture 7" descr="K:\Driver Examiner Shared\Gauges &amp; Switches Photos\IMG_008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4365" y="3172089"/>
            <a:ext cx="2531461" cy="1430157"/>
          </a:xfrm>
          <a:prstGeom prst="roundRect">
            <a:avLst/>
          </a:prstGeom>
          <a:noFill/>
          <a:ln>
            <a:noFill/>
          </a:ln>
        </p:spPr>
      </p:pic>
    </p:spTree>
    <p:extLst>
      <p:ext uri="{BB962C8B-B14F-4D97-AF65-F5344CB8AC3E}">
        <p14:creationId xmlns:p14="http://schemas.microsoft.com/office/powerpoint/2010/main" val="3092826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a:t>
            </a:r>
            <a:endParaRPr lang="en-CA" dirty="0"/>
          </a:p>
        </p:txBody>
      </p:sp>
      <p:sp>
        <p:nvSpPr>
          <p:cNvPr id="3" name="Content Placeholder 2"/>
          <p:cNvSpPr>
            <a:spLocks noGrp="1"/>
          </p:cNvSpPr>
          <p:nvPr>
            <p:ph sz="quarter" idx="11"/>
          </p:nvPr>
        </p:nvSpPr>
        <p:spPr>
          <a:xfrm>
            <a:off x="838201" y="1254370"/>
            <a:ext cx="10515600" cy="948504"/>
          </a:xfrm>
        </p:spPr>
        <p:txBody>
          <a:bodyPr/>
          <a:lstStyle/>
          <a:p>
            <a:pPr marL="0" indent="0">
              <a:buNone/>
            </a:pPr>
            <a:r>
              <a:rPr lang="en-US" sz="2000" dirty="0">
                <a:ea typeface="Calibri" panose="020F0502020204030204" pitchFamily="34" charset="0"/>
                <a:cs typeface="Times New Roman" panose="02020603050405020304" pitchFamily="18" charset="0"/>
              </a:rPr>
              <a:t>Commercial vehicles are equipped with warning lights and symbols to inform the driver of a change to a system or </a:t>
            </a:r>
            <a:r>
              <a:rPr lang="en-US" sz="2000" dirty="0" smtClean="0">
                <a:ea typeface="Calibri" panose="020F0502020204030204" pitchFamily="34" charset="0"/>
                <a:cs typeface="Times New Roman" panose="02020603050405020304" pitchFamily="18" charset="0"/>
              </a:rPr>
              <a:t>component.</a:t>
            </a: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35</a:t>
            </a:fld>
            <a:endParaRPr lang="en-CA" dirty="0"/>
          </a:p>
        </p:txBody>
      </p:sp>
      <p:pic>
        <p:nvPicPr>
          <p:cNvPr id="5" name="Picture 4" descr="A picture containing device, wall, black, meter&#10;&#10;Description automatically generated">
            <a:extLst>
              <a:ext uri="{FF2B5EF4-FFF2-40B4-BE49-F238E27FC236}">
                <a16:creationId xmlns:a16="http://schemas.microsoft.com/office/drawing/2014/main" id="{F7F99F70-50B7-4242-930C-F9F6749AE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334" y="2222855"/>
            <a:ext cx="7275334" cy="4151819"/>
          </a:xfrm>
          <a:prstGeom prst="roundRect">
            <a:avLst/>
          </a:prstGeom>
        </p:spPr>
      </p:pic>
    </p:spTree>
    <p:extLst>
      <p:ext uri="{BB962C8B-B14F-4D97-AF65-F5344CB8AC3E}">
        <p14:creationId xmlns:p14="http://schemas.microsoft.com/office/powerpoint/2010/main" val="99663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974980" y="1576489"/>
            <a:ext cx="9093812" cy="2777302"/>
          </a:xfrm>
        </p:spPr>
        <p:txBody>
          <a:bodyPr/>
          <a:lstStyle/>
          <a:p>
            <a:pPr marL="0" indent="0">
              <a:buNone/>
            </a:pPr>
            <a:r>
              <a:rPr lang="en-US" sz="2000" b="1" dirty="0">
                <a:ea typeface="Calibri" panose="020F0502020204030204" pitchFamily="34" charset="0"/>
                <a:cs typeface="Times New Roman" panose="02020603050405020304" pitchFamily="18" charset="0"/>
              </a:rPr>
              <a:t>Active </a:t>
            </a:r>
            <a:r>
              <a:rPr lang="en-US" sz="2000" b="1" dirty="0" smtClean="0">
                <a:ea typeface="Calibri" panose="020F0502020204030204" pitchFamily="34" charset="0"/>
                <a:cs typeface="Times New Roman" panose="02020603050405020304" pitchFamily="18" charset="0"/>
              </a:rPr>
              <a:t>Warnings/Exclamation </a:t>
            </a:r>
            <a:r>
              <a:rPr lang="en-US" sz="2000" b="1" dirty="0">
                <a:ea typeface="Calibri" panose="020F0502020204030204" pitchFamily="34" charset="0"/>
                <a:cs typeface="Times New Roman" panose="02020603050405020304" pitchFamily="18" charset="0"/>
              </a:rPr>
              <a:t>Point</a:t>
            </a:r>
          </a:p>
          <a:p>
            <a:pPr marL="0" indent="0">
              <a:buNone/>
            </a:pPr>
            <a:r>
              <a:rPr lang="en-US" sz="2000" dirty="0">
                <a:ea typeface="Calibri" panose="020F0502020204030204" pitchFamily="34" charset="0"/>
                <a:cs typeface="Times New Roman" panose="02020603050405020304" pitchFamily="18" charset="0"/>
              </a:rPr>
              <a:t>Illuminates when a RED warning is active</a:t>
            </a:r>
            <a:r>
              <a:rPr lang="en-US" sz="2000" dirty="0" smtClean="0">
                <a:ea typeface="Calibri" panose="020F0502020204030204" pitchFamily="34" charset="0"/>
                <a:cs typeface="Times New Roman" panose="02020603050405020304" pitchFamily="18" charset="0"/>
              </a:rPr>
              <a:t>.</a:t>
            </a:r>
          </a:p>
          <a:p>
            <a:pPr marL="0" indent="0">
              <a:buNone/>
            </a:pPr>
            <a:endParaRPr lang="en-US" sz="2000" dirty="0">
              <a:ea typeface="Calibri" panose="020F0502020204030204" pitchFamily="34" charset="0"/>
              <a:cs typeface="Times New Roman" panose="02020603050405020304" pitchFamily="18" charset="0"/>
            </a:endParaRPr>
          </a:p>
          <a:p>
            <a:pPr marL="0" indent="0">
              <a:buNone/>
            </a:pPr>
            <a:endParaRPr lang="en-US" sz="2000" dirty="0">
              <a:ea typeface="Calibri" panose="020F0502020204030204" pitchFamily="34" charset="0"/>
              <a:cs typeface="Times New Roman" panose="02020603050405020304" pitchFamily="18" charset="0"/>
            </a:endParaRPr>
          </a:p>
          <a:p>
            <a:pPr marL="0" indent="0">
              <a:buNone/>
            </a:pPr>
            <a:r>
              <a:rPr lang="en-US" sz="2000" b="1" dirty="0">
                <a:ea typeface="Calibri" panose="020F0502020204030204" pitchFamily="34" charset="0"/>
                <a:cs typeface="Times New Roman" panose="02020603050405020304" pitchFamily="18" charset="0"/>
              </a:rPr>
              <a:t>Oil Pressure Warning Lights</a:t>
            </a:r>
          </a:p>
          <a:p>
            <a:pPr marL="0" indent="0">
              <a:buNone/>
            </a:pPr>
            <a:r>
              <a:rPr lang="en-US" sz="2000" dirty="0">
                <a:ea typeface="Calibri" panose="020F0502020204030204" pitchFamily="34" charset="0"/>
                <a:cs typeface="Times New Roman" panose="02020603050405020304" pitchFamily="18" charset="0"/>
              </a:rPr>
              <a:t>May illuminate as the tractor-trailer is being started, but should go off right after the engine starts, if it does not, then the vehicle should be examined. </a:t>
            </a:r>
          </a:p>
        </p:txBody>
      </p:sp>
      <p:sp>
        <p:nvSpPr>
          <p:cNvPr id="4" name="Slide Number Placeholder 3"/>
          <p:cNvSpPr>
            <a:spLocks noGrp="1"/>
          </p:cNvSpPr>
          <p:nvPr>
            <p:ph type="sldNum" sz="quarter" idx="12"/>
          </p:nvPr>
        </p:nvSpPr>
        <p:spPr/>
        <p:txBody>
          <a:bodyPr/>
          <a:lstStyle/>
          <a:p>
            <a:fld id="{0FF33D2E-B4E6-4FF6-99DC-91C411C64D6C}" type="slidenum">
              <a:rPr lang="en-CA" smtClean="0"/>
              <a:t>36</a:t>
            </a:fld>
            <a:endParaRPr lang="en-CA" dirty="0"/>
          </a:p>
        </p:txBody>
      </p:sp>
      <p:sp>
        <p:nvSpPr>
          <p:cNvPr id="6" name="Oval 5"/>
          <p:cNvSpPr/>
          <p:nvPr/>
        </p:nvSpPr>
        <p:spPr>
          <a:xfrm>
            <a:off x="7176050" y="1260382"/>
            <a:ext cx="1870899" cy="1674901"/>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219" descr="Oil Level Warning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861" y="4669898"/>
            <a:ext cx="3895922" cy="170477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31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3239739" y="1551143"/>
            <a:ext cx="5250872" cy="948504"/>
          </a:xfrm>
        </p:spPr>
        <p:txBody>
          <a:bodyPr/>
          <a:lstStyle/>
          <a:p>
            <a:pPr marL="0" indent="0">
              <a:buNone/>
            </a:pPr>
            <a:r>
              <a:rPr lang="en-US" sz="2000" dirty="0"/>
              <a:t>Displays when the fuel level is low; light usually red, or yellow.</a:t>
            </a:r>
          </a:p>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37</a:t>
            </a:fld>
            <a:endParaRPr lang="en-CA" dirty="0"/>
          </a:p>
        </p:txBody>
      </p:sp>
      <p:sp>
        <p:nvSpPr>
          <p:cNvPr id="6" name="Content Placeholder 2"/>
          <p:cNvSpPr txBox="1">
            <a:spLocks/>
          </p:cNvSpPr>
          <p:nvPr/>
        </p:nvSpPr>
        <p:spPr>
          <a:xfrm>
            <a:off x="5753100" y="4181142"/>
            <a:ext cx="5250872" cy="1326039"/>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Active warning triangle Illuminates when a YELLOW warning is active; usually yellow.</a:t>
            </a:r>
          </a:p>
          <a:p>
            <a:pPr marL="0" indent="0">
              <a:buFont typeface="Arial" panose="020B0604020202020204" pitchFamily="34" charset="0"/>
              <a:buNone/>
            </a:pPr>
            <a:endParaRPr lang="en-CA" sz="2000" dirty="0"/>
          </a:p>
        </p:txBody>
      </p:sp>
      <p:sp>
        <p:nvSpPr>
          <p:cNvPr id="7" name="Oval 6"/>
          <p:cNvSpPr/>
          <p:nvPr/>
        </p:nvSpPr>
        <p:spPr>
          <a:xfrm>
            <a:off x="622289" y="1392383"/>
            <a:ext cx="2333355" cy="2383436"/>
          </a:xfrm>
          <a:prstGeom prst="ellipse">
            <a:avLst/>
          </a:prstGeom>
          <a:blipFill>
            <a:blip r:embed="rId3"/>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075585" y="3602703"/>
            <a:ext cx="2413417" cy="2233534"/>
          </a:xfrm>
          <a:prstGeom prst="ellipse">
            <a:avLst/>
          </a:prstGeom>
          <a:blipFill>
            <a:blip r:embed="rId4"/>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58280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1316183" y="2449324"/>
            <a:ext cx="4326081" cy="948504"/>
          </a:xfrm>
        </p:spPr>
        <p:txBody>
          <a:bodyPr/>
          <a:lstStyle/>
          <a:p>
            <a:pPr marL="0" indent="0">
              <a:buNone/>
            </a:pPr>
            <a:r>
              <a:rPr lang="en-US" sz="2000" dirty="0">
                <a:ea typeface="Calibri" panose="020F0502020204030204" pitchFamily="34" charset="0"/>
                <a:cs typeface="Times New Roman" panose="02020603050405020304" pitchFamily="18" charset="0"/>
              </a:rPr>
              <a:t>Anti-Lock Brake System (</a:t>
            </a:r>
            <a:r>
              <a:rPr lang="en-US" sz="2000" dirty="0" smtClean="0">
                <a:ea typeface="Calibri" panose="020F0502020204030204" pitchFamily="34" charset="0"/>
                <a:cs typeface="Times New Roman" panose="02020603050405020304" pitchFamily="18" charset="0"/>
              </a:rPr>
              <a:t>ABS)</a:t>
            </a: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38</a:t>
            </a:fld>
            <a:endParaRPr lang="en-CA" dirty="0"/>
          </a:p>
        </p:txBody>
      </p:sp>
      <p:sp>
        <p:nvSpPr>
          <p:cNvPr id="6" name="Oval 5"/>
          <p:cNvSpPr/>
          <p:nvPr/>
        </p:nvSpPr>
        <p:spPr>
          <a:xfrm>
            <a:off x="6087342" y="1754344"/>
            <a:ext cx="2233534" cy="2338465"/>
          </a:xfrm>
          <a:prstGeom prst="ellipse">
            <a:avLst/>
          </a:prstGeom>
          <a:blipFill>
            <a:blip r:embed="rId3"/>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12342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744683" y="1667832"/>
            <a:ext cx="7775863" cy="1644404"/>
          </a:xfrm>
        </p:spPr>
        <p:txBody>
          <a:bodyPr/>
          <a:lstStyle/>
          <a:p>
            <a:pPr marL="0" indent="0">
              <a:buNone/>
            </a:pPr>
            <a:r>
              <a:rPr lang="en-US" sz="2000" dirty="0"/>
              <a:t>The battery light indicates a battery charging problem</a:t>
            </a:r>
            <a:r>
              <a:rPr lang="en-US" sz="2000" dirty="0" smtClean="0"/>
              <a:t>.</a:t>
            </a:r>
          </a:p>
          <a:p>
            <a:pPr marL="0" indent="0">
              <a:buNone/>
            </a:pPr>
            <a:endParaRPr lang="en-US" sz="2000" dirty="0"/>
          </a:p>
          <a:p>
            <a:pPr marL="0" indent="0">
              <a:buNone/>
            </a:pPr>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39</a:t>
            </a:fld>
            <a:endParaRPr lang="en-CA" dirty="0"/>
          </a:p>
        </p:txBody>
      </p:sp>
      <p:pic>
        <p:nvPicPr>
          <p:cNvPr id="6" name="Content Placeholder 3" descr="\\GOA\MyDocs\M\mike.humen\Class 2 Training\Battery Warning Light.JPG"/>
          <p:cNvPicPr>
            <a:picLocks/>
          </p:cNvPicPr>
          <p:nvPr/>
        </p:nvPicPr>
        <p:blipFill rotWithShape="1">
          <a:blip r:embed="rId3">
            <a:extLst>
              <a:ext uri="{28A0092B-C50C-407E-A947-70E740481C1C}">
                <a14:useLocalDpi xmlns:a14="http://schemas.microsoft.com/office/drawing/2010/main" val="0"/>
              </a:ext>
            </a:extLst>
          </a:blip>
          <a:srcRect l="43861" r="33823"/>
          <a:stretch/>
        </p:blipFill>
        <p:spPr bwMode="auto">
          <a:xfrm>
            <a:off x="8059711" y="1232870"/>
            <a:ext cx="1820134" cy="2103796"/>
          </a:xfrm>
          <a:prstGeom prst="roundRect">
            <a:avLst/>
          </a:prstGeom>
          <a:noFill/>
          <a:ln>
            <a:noFill/>
          </a:ln>
          <a:extLst>
            <a:ext uri="{53640926-AAD7-44D8-BBD7-CCE9431645EC}">
              <a14:shadowObscured xmlns:a14="http://schemas.microsoft.com/office/drawing/2010/main"/>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8164643" y="3751781"/>
            <a:ext cx="1715202" cy="1769885"/>
          </a:xfrm>
          <a:prstGeom prst="rect">
            <a:avLst/>
          </a:prstGeom>
          <a:noFill/>
          <a:ln>
            <a:noFill/>
          </a:ln>
        </p:spPr>
      </p:pic>
      <p:sp>
        <p:nvSpPr>
          <p:cNvPr id="8" name="Content Placeholder 2"/>
          <p:cNvSpPr txBox="1">
            <a:spLocks/>
          </p:cNvSpPr>
          <p:nvPr/>
        </p:nvSpPr>
        <p:spPr>
          <a:xfrm>
            <a:off x="744683" y="4065668"/>
            <a:ext cx="7315028" cy="1644404"/>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000" dirty="0" smtClean="0">
                <a:ea typeface="Calibri" panose="020F0502020204030204" pitchFamily="34" charset="0"/>
              </a:rPr>
              <a:t>Inter-Axle Differential Power Divider LOCKED; Illuminates when the Power Divider Lock / Inter-Axle Differential Lock is in the LOCKED position.</a:t>
            </a:r>
            <a:endParaRPr lang="en-CA"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CA" sz="2000" dirty="0"/>
          </a:p>
        </p:txBody>
      </p:sp>
    </p:spTree>
    <p:extLst>
      <p:ext uri="{BB962C8B-B14F-4D97-AF65-F5344CB8AC3E}">
        <p14:creationId xmlns:p14="http://schemas.microsoft.com/office/powerpoint/2010/main" val="415186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Gauges continued </a:t>
            </a:r>
            <a:endParaRPr lang="en-CA" dirty="0"/>
          </a:p>
        </p:txBody>
      </p:sp>
      <p:sp>
        <p:nvSpPr>
          <p:cNvPr id="3" name="Content Placeholder 2"/>
          <p:cNvSpPr>
            <a:spLocks noGrp="1"/>
          </p:cNvSpPr>
          <p:nvPr>
            <p:ph sz="quarter" idx="11"/>
          </p:nvPr>
        </p:nvSpPr>
        <p:spPr>
          <a:xfrm>
            <a:off x="838201" y="3553691"/>
            <a:ext cx="10515600" cy="2460247"/>
          </a:xfrm>
        </p:spPr>
        <p:txBody>
          <a:bodyPr/>
          <a:lstStyle/>
          <a:p>
            <a:pPr marL="0" indent="0">
              <a:buNone/>
            </a:pPr>
            <a:r>
              <a:rPr lang="en-US" sz="2000" b="1" dirty="0"/>
              <a:t>Speedometer &amp; Message Centre</a:t>
            </a:r>
          </a:p>
          <a:p>
            <a:r>
              <a:rPr lang="en-US" sz="2000" dirty="0"/>
              <a:t>The speedometer indicates vehicle speed.</a:t>
            </a:r>
          </a:p>
          <a:p>
            <a:r>
              <a:rPr lang="en-US" sz="2000" dirty="0"/>
              <a:t>The message </a:t>
            </a:r>
            <a:r>
              <a:rPr lang="en-US" sz="2000" dirty="0" err="1"/>
              <a:t>centre</a:t>
            </a:r>
            <a:r>
              <a:rPr lang="en-US" sz="2000" dirty="0"/>
              <a:t> usually contains the following information:</a:t>
            </a:r>
          </a:p>
          <a:p>
            <a:pPr lvl="1"/>
            <a:r>
              <a:rPr lang="en-US" sz="2000" dirty="0"/>
              <a:t>Odometer</a:t>
            </a:r>
          </a:p>
          <a:p>
            <a:pPr lvl="1"/>
            <a:r>
              <a:rPr lang="en-US" sz="2000" dirty="0"/>
              <a:t>Trip odometer</a:t>
            </a:r>
          </a:p>
          <a:p>
            <a:pPr lvl="1"/>
            <a:r>
              <a:rPr lang="en-US" sz="2000" dirty="0"/>
              <a:t>Hour meter</a:t>
            </a:r>
          </a:p>
          <a:p>
            <a:pPr lvl="1"/>
            <a:r>
              <a:rPr lang="en-US" sz="2000" dirty="0"/>
              <a:t>Warning &amp; diagnostic messages</a:t>
            </a:r>
          </a:p>
          <a:p>
            <a:pPr lvl="1"/>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pic>
        <p:nvPicPr>
          <p:cNvPr id="5" name="Picture 4"/>
          <p:cNvPicPr>
            <a:picLocks noChangeAspect="1"/>
          </p:cNvPicPr>
          <p:nvPr/>
        </p:nvPicPr>
        <p:blipFill>
          <a:blip r:embed="rId3"/>
          <a:stretch>
            <a:fillRect/>
          </a:stretch>
        </p:blipFill>
        <p:spPr>
          <a:xfrm>
            <a:off x="2744685" y="1133019"/>
            <a:ext cx="6616490" cy="2202463"/>
          </a:xfrm>
          <a:prstGeom prst="roundRect">
            <a:avLst/>
          </a:prstGeom>
        </p:spPr>
      </p:pic>
    </p:spTree>
    <p:extLst>
      <p:ext uri="{BB962C8B-B14F-4D97-AF65-F5344CB8AC3E}">
        <p14:creationId xmlns:p14="http://schemas.microsoft.com/office/powerpoint/2010/main" val="2696341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3848526" y="1657884"/>
            <a:ext cx="4809465" cy="948504"/>
          </a:xfrm>
        </p:spPr>
        <p:txBody>
          <a:bodyPr/>
          <a:lstStyle/>
          <a:p>
            <a:pPr marL="0" indent="0">
              <a:buNone/>
            </a:pPr>
            <a:r>
              <a:rPr lang="en-US" sz="2000" dirty="0">
                <a:ea typeface="Calibri" panose="020F0502020204030204" pitchFamily="34" charset="0"/>
                <a:cs typeface="Times New Roman" panose="02020603050405020304" pitchFamily="18" charset="0"/>
              </a:rPr>
              <a:t>Illuminates when the cruise control is active.</a:t>
            </a:r>
          </a:p>
        </p:txBody>
      </p:sp>
      <p:sp>
        <p:nvSpPr>
          <p:cNvPr id="4" name="Slide Number Placeholder 3"/>
          <p:cNvSpPr>
            <a:spLocks noGrp="1"/>
          </p:cNvSpPr>
          <p:nvPr>
            <p:ph type="sldNum" sz="quarter" idx="12"/>
          </p:nvPr>
        </p:nvSpPr>
        <p:spPr/>
        <p:txBody>
          <a:bodyPr/>
          <a:lstStyle/>
          <a:p>
            <a:fld id="{0FF33D2E-B4E6-4FF6-99DC-91C411C64D6C}" type="slidenum">
              <a:rPr lang="en-CA" smtClean="0"/>
              <a:t>40</a:t>
            </a:fld>
            <a:endParaRPr lang="en-CA" dirty="0"/>
          </a:p>
        </p:txBody>
      </p:sp>
      <p:sp>
        <p:nvSpPr>
          <p:cNvPr id="6" name="Content Placeholder 2"/>
          <p:cNvSpPr txBox="1">
            <a:spLocks/>
          </p:cNvSpPr>
          <p:nvPr/>
        </p:nvSpPr>
        <p:spPr>
          <a:xfrm>
            <a:off x="6253258" y="4233097"/>
            <a:ext cx="5534891" cy="948504"/>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a typeface="Calibri" panose="020F0502020204030204" pitchFamily="34" charset="0"/>
                <a:cs typeface="Times New Roman" panose="02020603050405020304" pitchFamily="18" charset="0"/>
              </a:rPr>
              <a:t>Illuminates when the diesel particulate filter is plugged or when the regeneration operation is active.</a:t>
            </a:r>
          </a:p>
        </p:txBody>
      </p:sp>
      <p:sp>
        <p:nvSpPr>
          <p:cNvPr id="7" name="Oval 6"/>
          <p:cNvSpPr/>
          <p:nvPr/>
        </p:nvSpPr>
        <p:spPr>
          <a:xfrm>
            <a:off x="1086405" y="1261101"/>
            <a:ext cx="2514808" cy="2383436"/>
          </a:xfrm>
          <a:prstGeom prst="ellipse">
            <a:avLst/>
          </a:prstGeom>
          <a:blipFill>
            <a:blip r:embed="rId3"/>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457560" y="3644537"/>
            <a:ext cx="2610730" cy="2486099"/>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96909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1157281" y="1434170"/>
            <a:ext cx="6625510" cy="1639952"/>
          </a:xfrm>
        </p:spPr>
        <p:txBody>
          <a:bodyPr/>
          <a:lstStyle/>
          <a:p>
            <a:pPr marL="0" indent="0">
              <a:buNone/>
            </a:pPr>
            <a:r>
              <a:rPr lang="en-US" sz="2000" b="1" dirty="0">
                <a:ea typeface="Calibri" panose="020F0502020204030204" pitchFamily="34" charset="0"/>
                <a:cs typeface="Times New Roman" panose="02020603050405020304" pitchFamily="18" charset="0"/>
              </a:rPr>
              <a:t>High Exhaust System Temperature (HEST)</a:t>
            </a:r>
          </a:p>
          <a:p>
            <a:pPr marL="0" indent="0">
              <a:buNone/>
            </a:pPr>
            <a:r>
              <a:rPr lang="en-US" sz="2000" dirty="0">
                <a:ea typeface="Calibri" panose="020F0502020204030204" pitchFamily="34" charset="0"/>
                <a:cs typeface="Times New Roman" panose="02020603050405020304" pitchFamily="18" charset="0"/>
              </a:rPr>
              <a:t>Illuminates when the exhaust gas temperature and exhaust components become extremely hot.</a:t>
            </a:r>
          </a:p>
        </p:txBody>
      </p:sp>
      <p:sp>
        <p:nvSpPr>
          <p:cNvPr id="4" name="Slide Number Placeholder 3"/>
          <p:cNvSpPr>
            <a:spLocks noGrp="1"/>
          </p:cNvSpPr>
          <p:nvPr>
            <p:ph type="sldNum" sz="quarter" idx="12"/>
          </p:nvPr>
        </p:nvSpPr>
        <p:spPr/>
        <p:txBody>
          <a:bodyPr/>
          <a:lstStyle/>
          <a:p>
            <a:fld id="{0FF33D2E-B4E6-4FF6-99DC-91C411C64D6C}" type="slidenum">
              <a:rPr lang="en-CA" smtClean="0"/>
              <a:t>41</a:t>
            </a:fld>
            <a:endParaRPr lang="en-CA" dirty="0"/>
          </a:p>
        </p:txBody>
      </p:sp>
      <p:sp>
        <p:nvSpPr>
          <p:cNvPr id="6" name="Content Placeholder 2"/>
          <p:cNvSpPr txBox="1">
            <a:spLocks/>
          </p:cNvSpPr>
          <p:nvPr/>
        </p:nvSpPr>
        <p:spPr>
          <a:xfrm>
            <a:off x="4310159" y="4021125"/>
            <a:ext cx="6350914" cy="2141577"/>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a typeface="Calibri" panose="020F0502020204030204" pitchFamily="34" charset="0"/>
                <a:cs typeface="Times New Roman" panose="02020603050405020304" pitchFamily="18" charset="0"/>
              </a:rPr>
              <a:t>Malfunction Indicator Lamp (MIL)</a:t>
            </a:r>
          </a:p>
          <a:p>
            <a:pPr marL="0" indent="0">
              <a:buNone/>
            </a:pPr>
            <a:r>
              <a:rPr lang="en-US" sz="2000" dirty="0">
                <a:ea typeface="Calibri" panose="020F0502020204030204" pitchFamily="34" charset="0"/>
                <a:cs typeface="Times New Roman" panose="02020603050405020304" pitchFamily="18" charset="0"/>
              </a:rPr>
              <a:t>Illuminates when a problem with the engine after treatment system exists. The vehicle can still be safely driven, but the vehicle should be serviced to correct the problem.</a:t>
            </a:r>
          </a:p>
        </p:txBody>
      </p:sp>
      <p:sp>
        <p:nvSpPr>
          <p:cNvPr id="9" name="Oval 8"/>
          <p:cNvSpPr/>
          <p:nvPr/>
        </p:nvSpPr>
        <p:spPr>
          <a:xfrm rot="451359">
            <a:off x="1374678" y="3748288"/>
            <a:ext cx="2518312" cy="2428407"/>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Content Placeholder 7" descr="A picture containing text, device, gauge, control panel&#10;&#10;Description automatically generated">
            <a:extLst>
              <a:ext uri="{FF2B5EF4-FFF2-40B4-BE49-F238E27FC236}">
                <a16:creationId xmlns:a16="http://schemas.microsoft.com/office/drawing/2014/main" id="{25BC0F7D-B1B1-4C57-863F-EA2DAA0BE2AF}"/>
              </a:ext>
            </a:extLst>
          </p:cNvPr>
          <p:cNvPicPr>
            <a:picLocks noChangeAspect="1"/>
          </p:cNvPicPr>
          <p:nvPr/>
        </p:nvPicPr>
        <p:blipFill rotWithShape="1">
          <a:blip r:embed="rId4">
            <a:extLst>
              <a:ext uri="{28A0092B-C50C-407E-A947-70E740481C1C}">
                <a14:useLocalDpi xmlns:a14="http://schemas.microsoft.com/office/drawing/2010/main" val="0"/>
              </a:ext>
            </a:extLst>
          </a:blip>
          <a:srcRect l="41746" r="11223" b="53758"/>
          <a:stretch/>
        </p:blipFill>
        <p:spPr>
          <a:xfrm>
            <a:off x="8265145" y="1222198"/>
            <a:ext cx="1989098" cy="2063896"/>
          </a:xfrm>
          <a:prstGeom prst="roundRect">
            <a:avLst/>
          </a:prstGeom>
        </p:spPr>
      </p:pic>
    </p:spTree>
    <p:extLst>
      <p:ext uri="{BB962C8B-B14F-4D97-AF65-F5344CB8AC3E}">
        <p14:creationId xmlns:p14="http://schemas.microsoft.com/office/powerpoint/2010/main" val="707931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838201" y="1347785"/>
            <a:ext cx="10186554" cy="1925248"/>
          </a:xfrm>
        </p:spPr>
        <p:txBody>
          <a:bodyPr/>
          <a:lstStyle/>
          <a:p>
            <a:pPr marL="0" indent="0">
              <a:buNone/>
            </a:pPr>
            <a:r>
              <a:rPr lang="en-US" sz="2000" b="1" dirty="0">
                <a:ea typeface="Calibri" panose="020F0502020204030204" pitchFamily="34" charset="0"/>
                <a:cs typeface="Times New Roman" panose="02020603050405020304" pitchFamily="18" charset="0"/>
              </a:rPr>
              <a:t>Low Coolant Level</a:t>
            </a:r>
          </a:p>
          <a:p>
            <a:pPr marL="0" indent="0">
              <a:buNone/>
            </a:pPr>
            <a:r>
              <a:rPr lang="en-US" sz="2000" dirty="0">
                <a:ea typeface="Calibri" panose="020F0502020204030204" pitchFamily="34" charset="0"/>
                <a:cs typeface="Times New Roman" panose="02020603050405020304" pitchFamily="18" charset="0"/>
              </a:rPr>
              <a:t>Illuminates with an audible alarm indicating critically low coolant level. </a:t>
            </a:r>
          </a:p>
          <a:p>
            <a:pPr marL="0" indent="0">
              <a:buNone/>
            </a:pPr>
            <a:r>
              <a:rPr lang="en-US" sz="2000" dirty="0">
                <a:ea typeface="Calibri" panose="020F0502020204030204" pitchFamily="34" charset="0"/>
                <a:cs typeface="Times New Roman" panose="02020603050405020304" pitchFamily="18" charset="0"/>
              </a:rPr>
              <a:t>Some trucks will shut down and will not start again until the problem has been corrected.</a:t>
            </a:r>
          </a:p>
        </p:txBody>
      </p:sp>
      <p:sp>
        <p:nvSpPr>
          <p:cNvPr id="4" name="Slide Number Placeholder 3"/>
          <p:cNvSpPr>
            <a:spLocks noGrp="1"/>
          </p:cNvSpPr>
          <p:nvPr>
            <p:ph type="sldNum" sz="quarter" idx="12"/>
          </p:nvPr>
        </p:nvSpPr>
        <p:spPr/>
        <p:txBody>
          <a:bodyPr/>
          <a:lstStyle/>
          <a:p>
            <a:fld id="{0FF33D2E-B4E6-4FF6-99DC-91C411C64D6C}" type="slidenum">
              <a:rPr lang="en-CA" smtClean="0"/>
              <a:t>42</a:t>
            </a:fld>
            <a:endParaRPr lang="en-CA"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334610" y="3273033"/>
            <a:ext cx="2855899" cy="1828904"/>
          </a:xfrm>
          <a:prstGeom prst="rect">
            <a:avLst/>
          </a:prstGeom>
          <a:noFill/>
          <a:ln>
            <a:noFill/>
          </a:ln>
        </p:spPr>
      </p:pic>
    </p:spTree>
    <p:extLst>
      <p:ext uri="{BB962C8B-B14F-4D97-AF65-F5344CB8AC3E}">
        <p14:creationId xmlns:p14="http://schemas.microsoft.com/office/powerpoint/2010/main" val="3606192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3432890" y="1428769"/>
            <a:ext cx="6625510" cy="1639952"/>
          </a:xfrm>
        </p:spPr>
        <p:txBody>
          <a:bodyPr/>
          <a:lstStyle/>
          <a:p>
            <a:pPr marL="0" indent="0">
              <a:buNone/>
            </a:pPr>
            <a:r>
              <a:rPr lang="en-US" sz="2000" b="1" dirty="0">
                <a:ea typeface="Calibri" panose="020F0502020204030204" pitchFamily="34" charset="0"/>
                <a:cs typeface="Times New Roman" panose="02020603050405020304" pitchFamily="18" charset="0"/>
              </a:rPr>
              <a:t>Water </a:t>
            </a:r>
            <a:r>
              <a:rPr lang="en-US" sz="2000" b="1" dirty="0" smtClean="0">
                <a:ea typeface="Calibri" panose="020F0502020204030204" pitchFamily="34" charset="0"/>
                <a:cs typeface="Times New Roman" panose="02020603050405020304" pitchFamily="18" charset="0"/>
              </a:rPr>
              <a:t>temperature</a:t>
            </a:r>
          </a:p>
          <a:p>
            <a:pPr marL="0" indent="0">
              <a:buNone/>
            </a:pPr>
            <a:r>
              <a:rPr lang="en-US" sz="2000" dirty="0" smtClean="0">
                <a:ea typeface="Calibri" panose="020F0502020204030204" pitchFamily="34" charset="0"/>
                <a:cs typeface="Times New Roman" panose="02020603050405020304" pitchFamily="18" charset="0"/>
              </a:rPr>
              <a:t>This light is displayed when coolant temperature becomes excessively hot.</a:t>
            </a:r>
            <a:endParaRPr lang="en-US" sz="2000"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FF33D2E-B4E6-4FF6-99DC-91C411C64D6C}" type="slidenum">
              <a:rPr lang="en-CA" smtClean="0"/>
              <a:t>43</a:t>
            </a:fld>
            <a:endParaRPr lang="en-CA" dirty="0"/>
          </a:p>
        </p:txBody>
      </p:sp>
      <p:sp>
        <p:nvSpPr>
          <p:cNvPr id="6" name="Content Placeholder 2"/>
          <p:cNvSpPr txBox="1">
            <a:spLocks/>
          </p:cNvSpPr>
          <p:nvPr/>
        </p:nvSpPr>
        <p:spPr>
          <a:xfrm>
            <a:off x="3432890" y="4041930"/>
            <a:ext cx="6350914" cy="2141577"/>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a typeface="Calibri" panose="020F0502020204030204" pitchFamily="34" charset="0"/>
                <a:cs typeface="Times New Roman" panose="02020603050405020304" pitchFamily="18" charset="0"/>
              </a:rPr>
              <a:t>Engine </a:t>
            </a:r>
            <a:r>
              <a:rPr lang="en-US" sz="2000" b="1" dirty="0" smtClean="0">
                <a:ea typeface="Calibri" panose="020F0502020204030204" pitchFamily="34" charset="0"/>
                <a:cs typeface="Times New Roman" panose="02020603050405020304" pitchFamily="18" charset="0"/>
              </a:rPr>
              <a:t>Brake/Retarder</a:t>
            </a:r>
            <a:endParaRPr lang="en-US" sz="2000" b="1" dirty="0">
              <a:ea typeface="Calibri" panose="020F0502020204030204" pitchFamily="34" charset="0"/>
              <a:cs typeface="Times New Roman" panose="02020603050405020304" pitchFamily="18" charset="0"/>
            </a:endParaRPr>
          </a:p>
          <a:p>
            <a:pPr marL="0" indent="0">
              <a:buNone/>
            </a:pPr>
            <a:r>
              <a:rPr lang="en-US" sz="2000" dirty="0">
                <a:ea typeface="Calibri" panose="020F0502020204030204" pitchFamily="34" charset="0"/>
                <a:cs typeface="Times New Roman" panose="02020603050405020304" pitchFamily="18" charset="0"/>
              </a:rPr>
              <a:t>Illuminates when the engine brake is turned on.</a:t>
            </a:r>
          </a:p>
        </p:txBody>
      </p:sp>
      <p:pic>
        <p:nvPicPr>
          <p:cNvPr id="8" name="Content Placeholder 3" descr="\\GOA\MyDocs\M\mike.humen\Class 2 Training\Engine Cooling System.JPG"/>
          <p:cNvPicPr>
            <a:picLocks/>
          </p:cNvPicPr>
          <p:nvPr/>
        </p:nvPicPr>
        <p:blipFill rotWithShape="1">
          <a:blip r:embed="rId3">
            <a:extLst>
              <a:ext uri="{28A0092B-C50C-407E-A947-70E740481C1C}">
                <a14:useLocalDpi xmlns:a14="http://schemas.microsoft.com/office/drawing/2010/main" val="0"/>
              </a:ext>
            </a:extLst>
          </a:blip>
          <a:srcRect l="53917" b="5171"/>
          <a:stretch/>
        </p:blipFill>
        <p:spPr bwMode="auto">
          <a:xfrm>
            <a:off x="1479268" y="1280293"/>
            <a:ext cx="1562628" cy="1788428"/>
          </a:xfrm>
          <a:prstGeom prst="roundRect">
            <a:avLst/>
          </a:prstGeom>
          <a:noFill/>
          <a:ln>
            <a:no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233761" y="3792370"/>
            <a:ext cx="2053642" cy="1625926"/>
          </a:xfrm>
          <a:prstGeom prst="rect">
            <a:avLst/>
          </a:prstGeom>
          <a:noFill/>
          <a:ln>
            <a:noFill/>
          </a:ln>
        </p:spPr>
      </p:pic>
    </p:spTree>
    <p:extLst>
      <p:ext uri="{BB962C8B-B14F-4D97-AF65-F5344CB8AC3E}">
        <p14:creationId xmlns:p14="http://schemas.microsoft.com/office/powerpoint/2010/main" val="2844600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1049481" y="3320006"/>
            <a:ext cx="9019309" cy="2093749"/>
          </a:xfrm>
        </p:spPr>
        <p:txBody>
          <a:bodyPr/>
          <a:lstStyle/>
          <a:p>
            <a:pPr marL="0" indent="0">
              <a:buNone/>
            </a:pPr>
            <a:r>
              <a:rPr lang="en-US" sz="2000" b="1" dirty="0" smtClean="0">
                <a:ea typeface="Calibri" panose="020F0502020204030204" pitchFamily="34" charset="0"/>
                <a:cs typeface="Times New Roman" panose="02020603050405020304" pitchFamily="18" charset="0"/>
              </a:rPr>
              <a:t>Check/Stop </a:t>
            </a:r>
            <a:r>
              <a:rPr lang="en-US" sz="2000" b="1" dirty="0">
                <a:ea typeface="Calibri" panose="020F0502020204030204" pitchFamily="34" charset="0"/>
                <a:cs typeface="Times New Roman" panose="02020603050405020304" pitchFamily="18" charset="0"/>
              </a:rPr>
              <a:t>Engine</a:t>
            </a:r>
          </a:p>
          <a:p>
            <a:pPr marL="0" indent="0">
              <a:buNone/>
            </a:pPr>
            <a:r>
              <a:rPr lang="en-US" sz="2000" dirty="0">
                <a:ea typeface="Calibri" panose="020F0502020204030204" pitchFamily="34" charset="0"/>
                <a:cs typeface="Times New Roman" panose="02020603050405020304" pitchFamily="18" charset="0"/>
              </a:rPr>
              <a:t>Check Engine Illuminates when a minor engine issue occurs.</a:t>
            </a:r>
          </a:p>
          <a:p>
            <a:pPr marL="0" indent="0">
              <a:buNone/>
            </a:pPr>
            <a:r>
              <a:rPr lang="en-US" sz="2000" dirty="0">
                <a:ea typeface="Calibri" panose="020F0502020204030204" pitchFamily="34" charset="0"/>
                <a:cs typeface="Times New Roman" panose="02020603050405020304" pitchFamily="18" charset="0"/>
              </a:rPr>
              <a:t>Stop Engine Illuminates and an audible alarm tone will sound when a major engine system problem exists.</a:t>
            </a:r>
          </a:p>
        </p:txBody>
      </p:sp>
      <p:sp>
        <p:nvSpPr>
          <p:cNvPr id="4" name="Slide Number Placeholder 3"/>
          <p:cNvSpPr>
            <a:spLocks noGrp="1"/>
          </p:cNvSpPr>
          <p:nvPr>
            <p:ph type="sldNum" sz="quarter" idx="12"/>
          </p:nvPr>
        </p:nvSpPr>
        <p:spPr/>
        <p:txBody>
          <a:bodyPr/>
          <a:lstStyle/>
          <a:p>
            <a:fld id="{0FF33D2E-B4E6-4FF6-99DC-91C411C64D6C}" type="slidenum">
              <a:rPr lang="en-CA" smtClean="0"/>
              <a:t>44</a:t>
            </a:fld>
            <a:endParaRPr lang="en-CA" dirty="0"/>
          </a:p>
        </p:txBody>
      </p:sp>
      <p:pic>
        <p:nvPicPr>
          <p:cNvPr id="5" name="Picture 4"/>
          <p:cNvPicPr>
            <a:picLocks noChangeAspect="1"/>
          </p:cNvPicPr>
          <p:nvPr/>
        </p:nvPicPr>
        <p:blipFill>
          <a:blip r:embed="rId3"/>
          <a:stretch>
            <a:fillRect/>
          </a:stretch>
        </p:blipFill>
        <p:spPr>
          <a:xfrm>
            <a:off x="2654975" y="1316939"/>
            <a:ext cx="1813116" cy="1724671"/>
          </a:xfrm>
          <a:prstGeom prst="roundRect">
            <a:avLst/>
          </a:prstGeom>
        </p:spPr>
      </p:pic>
      <p:pic>
        <p:nvPicPr>
          <p:cNvPr id="12" name="Picture 11"/>
          <p:cNvPicPr>
            <a:picLocks noChangeAspect="1"/>
          </p:cNvPicPr>
          <p:nvPr/>
        </p:nvPicPr>
        <p:blipFill>
          <a:blip r:embed="rId4"/>
          <a:stretch>
            <a:fillRect/>
          </a:stretch>
        </p:blipFill>
        <p:spPr>
          <a:xfrm>
            <a:off x="5481757" y="1479108"/>
            <a:ext cx="2165952" cy="1562502"/>
          </a:xfrm>
          <a:prstGeom prst="roundRect">
            <a:avLst/>
          </a:prstGeom>
        </p:spPr>
      </p:pic>
    </p:spTree>
    <p:extLst>
      <p:ext uri="{BB962C8B-B14F-4D97-AF65-F5344CB8AC3E}">
        <p14:creationId xmlns:p14="http://schemas.microsoft.com/office/powerpoint/2010/main" val="2695117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1379248" y="1422146"/>
            <a:ext cx="7006216" cy="1639952"/>
          </a:xfrm>
        </p:spPr>
        <p:txBody>
          <a:bodyPr/>
          <a:lstStyle/>
          <a:p>
            <a:pPr marL="0" indent="0">
              <a:buNone/>
            </a:pPr>
            <a:r>
              <a:rPr lang="en-US" sz="2000" b="1" dirty="0">
                <a:ea typeface="Calibri" panose="020F0502020204030204" pitchFamily="34" charset="0"/>
                <a:cs typeface="Times New Roman" panose="02020603050405020304" pitchFamily="18" charset="0"/>
              </a:rPr>
              <a:t>Wait to Start Engine</a:t>
            </a:r>
          </a:p>
          <a:p>
            <a:pPr marL="0" indent="0">
              <a:buNone/>
            </a:pPr>
            <a:r>
              <a:rPr lang="en-US" sz="2000" dirty="0">
                <a:ea typeface="Calibri" panose="020F0502020204030204" pitchFamily="34" charset="0"/>
                <a:cs typeface="Times New Roman" panose="02020603050405020304" pitchFamily="18" charset="0"/>
              </a:rPr>
              <a:t>Illuminates when the intake air heater (grid heater) needs to warm the intake air prior to starting the engine.</a:t>
            </a:r>
          </a:p>
        </p:txBody>
      </p:sp>
      <p:sp>
        <p:nvSpPr>
          <p:cNvPr id="4" name="Slide Number Placeholder 3"/>
          <p:cNvSpPr>
            <a:spLocks noGrp="1"/>
          </p:cNvSpPr>
          <p:nvPr>
            <p:ph type="sldNum" sz="quarter" idx="12"/>
          </p:nvPr>
        </p:nvSpPr>
        <p:spPr/>
        <p:txBody>
          <a:bodyPr/>
          <a:lstStyle/>
          <a:p>
            <a:fld id="{0FF33D2E-B4E6-4FF6-99DC-91C411C64D6C}" type="slidenum">
              <a:rPr lang="en-CA" smtClean="0"/>
              <a:t>45</a:t>
            </a:fld>
            <a:endParaRPr lang="en-CA" dirty="0"/>
          </a:p>
        </p:txBody>
      </p:sp>
      <p:sp>
        <p:nvSpPr>
          <p:cNvPr id="6" name="Content Placeholder 2"/>
          <p:cNvSpPr txBox="1">
            <a:spLocks/>
          </p:cNvSpPr>
          <p:nvPr/>
        </p:nvSpPr>
        <p:spPr>
          <a:xfrm>
            <a:off x="3432890" y="4041930"/>
            <a:ext cx="6350914" cy="2141577"/>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a typeface="Calibri" panose="020F0502020204030204" pitchFamily="34" charset="0"/>
                <a:cs typeface="Times New Roman" panose="02020603050405020304" pitchFamily="18" charset="0"/>
              </a:rPr>
              <a:t>Fifth Wheel Slide Unlocked</a:t>
            </a:r>
          </a:p>
          <a:p>
            <a:pPr marL="0" indent="0">
              <a:buNone/>
            </a:pPr>
            <a:r>
              <a:rPr lang="en-US" sz="2000" dirty="0">
                <a:ea typeface="Calibri" panose="020F0502020204030204" pitchFamily="34" charset="0"/>
                <a:cs typeface="Times New Roman" panose="02020603050405020304" pitchFamily="18" charset="0"/>
              </a:rPr>
              <a:t>Illuminates and may have an audible warning tone will sound to remind the driver that the fifth wheel slide is UNLOCKED.</a:t>
            </a:r>
          </a:p>
        </p:txBody>
      </p:sp>
      <p:pic>
        <p:nvPicPr>
          <p:cNvPr id="9"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8560981" y="1390909"/>
            <a:ext cx="1817771" cy="1440737"/>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379248" y="3898282"/>
            <a:ext cx="1707481" cy="1484210"/>
          </a:xfrm>
          <a:prstGeom prst="rect">
            <a:avLst/>
          </a:prstGeom>
          <a:noFill/>
          <a:ln>
            <a:noFill/>
          </a:ln>
        </p:spPr>
      </p:pic>
    </p:spTree>
    <p:extLst>
      <p:ext uri="{BB962C8B-B14F-4D97-AF65-F5344CB8AC3E}">
        <p14:creationId xmlns:p14="http://schemas.microsoft.com/office/powerpoint/2010/main" val="2829502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lights and indicator symbols continued</a:t>
            </a:r>
            <a:endParaRPr lang="en-CA" dirty="0"/>
          </a:p>
        </p:txBody>
      </p:sp>
      <p:sp>
        <p:nvSpPr>
          <p:cNvPr id="3" name="Content Placeholder 2"/>
          <p:cNvSpPr>
            <a:spLocks noGrp="1"/>
          </p:cNvSpPr>
          <p:nvPr>
            <p:ph sz="quarter" idx="11"/>
          </p:nvPr>
        </p:nvSpPr>
        <p:spPr>
          <a:xfrm>
            <a:off x="3450208" y="1509484"/>
            <a:ext cx="7006216" cy="1639952"/>
          </a:xfrm>
        </p:spPr>
        <p:txBody>
          <a:bodyPr/>
          <a:lstStyle/>
          <a:p>
            <a:pPr marL="0" indent="0">
              <a:buNone/>
            </a:pPr>
            <a:r>
              <a:rPr lang="en-US" sz="2000" b="1" dirty="0">
                <a:ea typeface="Calibri" panose="020F0502020204030204" pitchFamily="34" charset="0"/>
                <a:cs typeface="Times New Roman" panose="02020603050405020304" pitchFamily="18" charset="0"/>
              </a:rPr>
              <a:t>Park Brake</a:t>
            </a:r>
          </a:p>
          <a:p>
            <a:pPr marL="0" indent="0">
              <a:buNone/>
            </a:pPr>
            <a:r>
              <a:rPr lang="en-US" sz="2000" dirty="0">
                <a:ea typeface="Calibri" panose="020F0502020204030204" pitchFamily="34" charset="0"/>
                <a:cs typeface="Times New Roman" panose="02020603050405020304" pitchFamily="18" charset="0"/>
              </a:rPr>
              <a:t>Illuminates when the parking brake is applied.</a:t>
            </a:r>
          </a:p>
        </p:txBody>
      </p:sp>
      <p:sp>
        <p:nvSpPr>
          <p:cNvPr id="4" name="Slide Number Placeholder 3"/>
          <p:cNvSpPr>
            <a:spLocks noGrp="1"/>
          </p:cNvSpPr>
          <p:nvPr>
            <p:ph type="sldNum" sz="quarter" idx="12"/>
          </p:nvPr>
        </p:nvSpPr>
        <p:spPr/>
        <p:txBody>
          <a:bodyPr/>
          <a:lstStyle/>
          <a:p>
            <a:fld id="{0FF33D2E-B4E6-4FF6-99DC-91C411C64D6C}" type="slidenum">
              <a:rPr lang="en-CA" smtClean="0"/>
              <a:t>46</a:t>
            </a:fld>
            <a:endParaRPr lang="en-CA" dirty="0"/>
          </a:p>
        </p:txBody>
      </p:sp>
      <p:sp>
        <p:nvSpPr>
          <p:cNvPr id="6" name="Content Placeholder 2"/>
          <p:cNvSpPr txBox="1">
            <a:spLocks/>
          </p:cNvSpPr>
          <p:nvPr/>
        </p:nvSpPr>
        <p:spPr>
          <a:xfrm>
            <a:off x="3450208" y="3744520"/>
            <a:ext cx="6350914" cy="2141577"/>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ea typeface="Calibri" panose="020F0502020204030204" pitchFamily="34" charset="0"/>
                <a:cs typeface="Times New Roman" panose="02020603050405020304" pitchFamily="18" charset="0"/>
              </a:rPr>
              <a:t>Fasten Seat Belt</a:t>
            </a:r>
          </a:p>
          <a:p>
            <a:pPr marL="0" indent="0">
              <a:buNone/>
            </a:pPr>
            <a:r>
              <a:rPr lang="en-US" sz="2000" dirty="0">
                <a:ea typeface="Calibri" panose="020F0502020204030204" pitchFamily="34" charset="0"/>
                <a:cs typeface="Times New Roman" panose="02020603050405020304" pitchFamily="18" charset="0"/>
              </a:rPr>
              <a:t>Illuminates to remind the driver to fasten their seat belt.</a:t>
            </a:r>
          </a:p>
        </p:txBody>
      </p:sp>
      <p:pic>
        <p:nvPicPr>
          <p:cNvPr id="8" name="Content Placeholder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489274" y="1432537"/>
            <a:ext cx="1515211" cy="1288231"/>
          </a:xfrm>
          <a:prstGeom prst="rect">
            <a:avLst/>
          </a:prstGeom>
          <a:noFill/>
          <a:ln>
            <a:noFill/>
          </a:ln>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1414925" y="3623429"/>
            <a:ext cx="1663908" cy="1489289"/>
          </a:xfrm>
          <a:prstGeom prst="rect">
            <a:avLst/>
          </a:prstGeom>
          <a:noFill/>
          <a:ln>
            <a:noFill/>
          </a:ln>
        </p:spPr>
      </p:pic>
    </p:spTree>
    <p:extLst>
      <p:ext uri="{BB962C8B-B14F-4D97-AF65-F5344CB8AC3E}">
        <p14:creationId xmlns:p14="http://schemas.microsoft.com/office/powerpoint/2010/main" val="2672455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Gauges tour </a:t>
            </a:r>
            <a:endParaRPr lang="en-CA" dirty="0"/>
          </a:p>
        </p:txBody>
      </p:sp>
      <p:sp>
        <p:nvSpPr>
          <p:cNvPr id="3" name="Content Placeholder 2"/>
          <p:cNvSpPr>
            <a:spLocks noGrp="1"/>
          </p:cNvSpPr>
          <p:nvPr>
            <p:ph sz="quarter" idx="11"/>
          </p:nvPr>
        </p:nvSpPr>
        <p:spPr>
          <a:xfrm>
            <a:off x="1607129" y="1919388"/>
            <a:ext cx="9001990" cy="2912386"/>
          </a:xfrm>
        </p:spPr>
        <p:txBody>
          <a:bodyPr/>
          <a:lstStyle/>
          <a:p>
            <a:pPr marL="0" lvl="0" indent="0" algn="ctr">
              <a:buNone/>
            </a:pPr>
            <a:r>
              <a:rPr lang="en-CA" sz="2400" dirty="0" smtClean="0"/>
              <a:t>YouTube Video </a:t>
            </a:r>
            <a:r>
              <a:rPr lang="en-CA" sz="2400" dirty="0"/>
              <a:t>(9:16)</a:t>
            </a:r>
          </a:p>
          <a:p>
            <a:pPr marL="0" indent="0" algn="ctr">
              <a:buNone/>
            </a:pPr>
            <a:r>
              <a:rPr lang="en-GB" sz="2400" dirty="0"/>
              <a:t>2004 Peterbilt379 Gauges Tour</a:t>
            </a:r>
            <a:endParaRPr lang="en-CA" sz="2400" dirty="0"/>
          </a:p>
          <a:p>
            <a:pPr marL="0" indent="0" algn="ctr">
              <a:buNone/>
            </a:pPr>
            <a:r>
              <a:rPr lang="en-CA" sz="2400" dirty="0"/>
              <a:t>Dave reviews each gauge on the dashboard of his 2004 </a:t>
            </a:r>
            <a:r>
              <a:rPr lang="en-CA" sz="2400" dirty="0" err="1"/>
              <a:t>Peterbilt</a:t>
            </a:r>
            <a:r>
              <a:rPr lang="en-CA" sz="2400" dirty="0"/>
              <a:t> 379</a:t>
            </a:r>
          </a:p>
          <a:p>
            <a:pPr marL="0" indent="0" algn="ctr">
              <a:buNone/>
            </a:pPr>
            <a:r>
              <a:rPr lang="en-GB" sz="2400" u="sng" dirty="0">
                <a:hlinkClick r:id="rId3"/>
              </a:rPr>
              <a:t>https://youtu.be/b2c564JGgcI</a:t>
            </a:r>
            <a:endParaRPr lang="en-CA" sz="2400" dirty="0"/>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47</a:t>
            </a:fld>
            <a:endParaRPr lang="en-CA" dirty="0"/>
          </a:p>
        </p:txBody>
      </p:sp>
    </p:spTree>
    <p:extLst>
      <p:ext uri="{BB962C8B-B14F-4D97-AF65-F5344CB8AC3E}">
        <p14:creationId xmlns:p14="http://schemas.microsoft.com/office/powerpoint/2010/main" val="3184167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Kenworth </a:t>
            </a:r>
            <a:endParaRPr lang="en-CA" dirty="0"/>
          </a:p>
        </p:txBody>
      </p:sp>
      <p:sp>
        <p:nvSpPr>
          <p:cNvPr id="3" name="Content Placeholder 2"/>
          <p:cNvSpPr>
            <a:spLocks noGrp="1"/>
          </p:cNvSpPr>
          <p:nvPr>
            <p:ph sz="quarter" idx="11"/>
          </p:nvPr>
        </p:nvSpPr>
        <p:spPr>
          <a:xfrm>
            <a:off x="2566555" y="1981734"/>
            <a:ext cx="7720446" cy="2912386"/>
          </a:xfrm>
        </p:spPr>
        <p:txBody>
          <a:bodyPr/>
          <a:lstStyle/>
          <a:p>
            <a:pPr marL="0" lvl="0" indent="0" algn="ctr">
              <a:buNone/>
            </a:pPr>
            <a:r>
              <a:rPr lang="en-US" sz="2400" dirty="0"/>
              <a:t>YouTube video (3:01)</a:t>
            </a:r>
          </a:p>
          <a:p>
            <a:pPr marL="0" indent="0" algn="ctr">
              <a:buNone/>
            </a:pPr>
            <a:r>
              <a:rPr lang="en-US" sz="2400" dirty="0" smtClean="0"/>
              <a:t>T880 </a:t>
            </a:r>
            <a:r>
              <a:rPr lang="en-US" sz="2400" dirty="0"/>
              <a:t>Kenworth Driver </a:t>
            </a:r>
            <a:r>
              <a:rPr lang="en-US" sz="2400" dirty="0" smtClean="0"/>
              <a:t>Academy</a:t>
            </a:r>
          </a:p>
          <a:p>
            <a:pPr marL="0" indent="0" algn="ctr">
              <a:buNone/>
            </a:pPr>
            <a:r>
              <a:rPr lang="en-US" sz="2400" dirty="0" smtClean="0"/>
              <a:t> </a:t>
            </a:r>
            <a:r>
              <a:rPr lang="en-US" sz="2400" dirty="0"/>
              <a:t>Switches, Cab Climate &amp; Gauges</a:t>
            </a:r>
          </a:p>
          <a:p>
            <a:pPr marL="0" indent="0" algn="ctr">
              <a:buNone/>
            </a:pPr>
            <a:r>
              <a:rPr lang="en-US" sz="2400" u="sng" dirty="0" smtClean="0">
                <a:hlinkClick r:id="rId3"/>
              </a:rPr>
              <a:t>https</a:t>
            </a:r>
            <a:r>
              <a:rPr lang="en-US" sz="2400" u="sng" dirty="0">
                <a:hlinkClick r:id="rId3"/>
              </a:rPr>
              <a:t>://youtu.be/Pzk9Xb3EWkA</a:t>
            </a:r>
            <a:endParaRPr lang="en-CA" sz="2400" dirty="0"/>
          </a:p>
          <a:p>
            <a:pPr marL="0" indent="0">
              <a:buNone/>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48</a:t>
            </a:fld>
            <a:endParaRPr lang="en-CA" dirty="0"/>
          </a:p>
        </p:txBody>
      </p:sp>
    </p:spTree>
    <p:extLst>
      <p:ext uri="{BB962C8B-B14F-4D97-AF65-F5344CB8AC3E}">
        <p14:creationId xmlns:p14="http://schemas.microsoft.com/office/powerpoint/2010/main" val="1600865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quiz (answer key)</a:t>
            </a:r>
            <a:endParaRPr lang="en-CA" dirty="0"/>
          </a:p>
        </p:txBody>
      </p:sp>
      <p:sp>
        <p:nvSpPr>
          <p:cNvPr id="3" name="Content Placeholder 2"/>
          <p:cNvSpPr>
            <a:spLocks noGrp="1"/>
          </p:cNvSpPr>
          <p:nvPr>
            <p:ph sz="quarter" idx="11"/>
          </p:nvPr>
        </p:nvSpPr>
        <p:spPr>
          <a:xfrm>
            <a:off x="1104901" y="1254368"/>
            <a:ext cx="4648199" cy="4759569"/>
          </a:xfrm>
        </p:spPr>
        <p:txBody>
          <a:bodyPr/>
          <a:lstStyle/>
          <a:p>
            <a:pPr marL="514350" indent="-514350">
              <a:buFont typeface="+mj-lt"/>
              <a:buAutoNum type="arabicPeriod"/>
            </a:pPr>
            <a:r>
              <a:rPr lang="fr-FR" sz="2000" dirty="0"/>
              <a:t>ANS: </a:t>
            </a:r>
            <a:endParaRPr lang="fr-FR" sz="2000" dirty="0" smtClean="0"/>
          </a:p>
          <a:p>
            <a:pPr marL="747713" lvl="1" indent="-514350">
              <a:buFont typeface="+mj-lt"/>
              <a:buAutoNum type="alphaUcPeriod"/>
            </a:pPr>
            <a:r>
              <a:rPr lang="fr-FR" sz="1900" dirty="0" err="1" smtClean="0"/>
              <a:t>primary</a:t>
            </a:r>
            <a:r>
              <a:rPr lang="fr-FR" sz="1900" dirty="0" smtClean="0"/>
              <a:t> </a:t>
            </a:r>
            <a:r>
              <a:rPr lang="fr-FR" sz="1900" dirty="0"/>
              <a:t>control </a:t>
            </a:r>
            <a:r>
              <a:rPr lang="fr-FR" sz="1900" dirty="0" err="1"/>
              <a:t>systems</a:t>
            </a:r>
            <a:r>
              <a:rPr lang="fr-FR" sz="1900" dirty="0"/>
              <a:t> </a:t>
            </a:r>
            <a:endParaRPr lang="fr-FR" sz="1900" dirty="0" smtClean="0"/>
          </a:p>
          <a:p>
            <a:pPr marL="747713" lvl="1" indent="-514350">
              <a:buFont typeface="+mj-lt"/>
              <a:buAutoNum type="alphaUcPeriod"/>
            </a:pPr>
            <a:r>
              <a:rPr lang="fr-FR" sz="1900" dirty="0" err="1" smtClean="0"/>
              <a:t>engine</a:t>
            </a:r>
            <a:r>
              <a:rPr lang="fr-FR" sz="1900" dirty="0" smtClean="0"/>
              <a:t> </a:t>
            </a:r>
            <a:r>
              <a:rPr lang="fr-FR" sz="1900" dirty="0"/>
              <a:t>control </a:t>
            </a:r>
            <a:r>
              <a:rPr lang="fr-FR" sz="1900" dirty="0" err="1"/>
              <a:t>systems</a:t>
            </a:r>
            <a:r>
              <a:rPr lang="fr-FR" sz="1900" dirty="0"/>
              <a:t> </a:t>
            </a:r>
            <a:r>
              <a:rPr lang="fr-FR" sz="1900" dirty="0" smtClean="0"/>
              <a:t> </a:t>
            </a:r>
          </a:p>
          <a:p>
            <a:pPr marL="747713" lvl="1" indent="-514350">
              <a:buFont typeface="+mj-lt"/>
              <a:buAutoNum type="alphaUcPeriod"/>
            </a:pPr>
            <a:r>
              <a:rPr lang="fr-FR" sz="1900" dirty="0" err="1" smtClean="0"/>
              <a:t>secondary</a:t>
            </a:r>
            <a:r>
              <a:rPr lang="fr-FR" sz="1900" dirty="0" smtClean="0"/>
              <a:t> </a:t>
            </a:r>
            <a:r>
              <a:rPr lang="fr-FR" sz="1900" dirty="0"/>
              <a:t>control </a:t>
            </a:r>
            <a:r>
              <a:rPr lang="fr-FR" sz="1900" dirty="0" err="1"/>
              <a:t>systems</a:t>
            </a:r>
            <a:endParaRPr lang="fr-FR" sz="1900" dirty="0"/>
          </a:p>
          <a:p>
            <a:pPr marL="514350" indent="-514350">
              <a:buFont typeface="+mj-lt"/>
              <a:buAutoNum type="arabicPeriod"/>
            </a:pPr>
            <a:r>
              <a:rPr lang="fr-FR" sz="2000" dirty="0"/>
              <a:t>ANS: B</a:t>
            </a:r>
          </a:p>
          <a:p>
            <a:pPr marL="514350" indent="-514350">
              <a:buFont typeface="+mj-lt"/>
              <a:buAutoNum type="arabicPeriod"/>
            </a:pPr>
            <a:r>
              <a:rPr lang="fr-FR" sz="2000" dirty="0"/>
              <a:t>ANS: B</a:t>
            </a:r>
          </a:p>
          <a:p>
            <a:pPr marL="514350" indent="-514350">
              <a:buFont typeface="+mj-lt"/>
              <a:buAutoNum type="arabicPeriod"/>
            </a:pPr>
            <a:r>
              <a:rPr lang="fr-FR" sz="2000" dirty="0"/>
              <a:t>ANS: D</a:t>
            </a:r>
          </a:p>
          <a:p>
            <a:pPr marL="514350" indent="-514350">
              <a:buFont typeface="+mj-lt"/>
              <a:buAutoNum type="arabicPeriod"/>
            </a:pPr>
            <a:r>
              <a:rPr lang="fr-FR" sz="2000" dirty="0"/>
              <a:t>ANS: C</a:t>
            </a:r>
          </a:p>
          <a:p>
            <a:pPr marL="514350" indent="-514350">
              <a:buFont typeface="+mj-lt"/>
              <a:buAutoNum type="arabicPeriod"/>
            </a:pPr>
            <a:r>
              <a:rPr lang="fr-FR" sz="2000" dirty="0"/>
              <a:t>ANS: C</a:t>
            </a:r>
          </a:p>
          <a:p>
            <a:pPr marL="514350" indent="-514350">
              <a:buFont typeface="+mj-lt"/>
              <a:buAutoNum type="arabicPeriod"/>
            </a:pPr>
            <a:r>
              <a:rPr lang="fr-FR" sz="2000" dirty="0"/>
              <a:t>ANS: A</a:t>
            </a:r>
          </a:p>
          <a:p>
            <a:pPr marL="514350" indent="-514350">
              <a:buFont typeface="+mj-lt"/>
              <a:buAutoNum type="arabicPeriod"/>
            </a:pPr>
            <a:r>
              <a:rPr lang="fr-FR" sz="2000" dirty="0"/>
              <a:t>ANS: A</a:t>
            </a:r>
          </a:p>
          <a:p>
            <a:pPr marL="514350" indent="-514350">
              <a:buFont typeface="+mj-lt"/>
              <a:buAutoNum type="arabicPeriod"/>
            </a:pP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49</a:t>
            </a:fld>
            <a:endParaRPr lang="en-CA" dirty="0"/>
          </a:p>
        </p:txBody>
      </p:sp>
      <p:sp>
        <p:nvSpPr>
          <p:cNvPr id="5" name="Content Placeholder 2"/>
          <p:cNvSpPr txBox="1">
            <a:spLocks/>
          </p:cNvSpPr>
          <p:nvPr/>
        </p:nvSpPr>
        <p:spPr>
          <a:xfrm>
            <a:off x="6082148" y="1254368"/>
            <a:ext cx="4648199" cy="4759569"/>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9"/>
            </a:pPr>
            <a:r>
              <a:rPr lang="fr-FR" sz="2000" dirty="0" smtClean="0"/>
              <a:t>ANS: A</a:t>
            </a:r>
          </a:p>
          <a:p>
            <a:pPr marL="514350" indent="-514350">
              <a:buFont typeface="+mj-lt"/>
              <a:buAutoNum type="arabicPeriod" startAt="9"/>
            </a:pPr>
            <a:r>
              <a:rPr lang="fr-FR" sz="2000" dirty="0" smtClean="0"/>
              <a:t>ANS: C</a:t>
            </a:r>
          </a:p>
          <a:p>
            <a:pPr marL="514350" indent="-514350">
              <a:buFont typeface="+mj-lt"/>
              <a:buAutoNum type="arabicPeriod" startAt="9"/>
            </a:pPr>
            <a:r>
              <a:rPr lang="fr-FR" sz="2000" dirty="0" smtClean="0"/>
              <a:t>ANS: D</a:t>
            </a:r>
          </a:p>
          <a:p>
            <a:pPr marL="514350" indent="-514350">
              <a:buFont typeface="+mj-lt"/>
              <a:buAutoNum type="arabicPeriod" startAt="9"/>
            </a:pPr>
            <a:r>
              <a:rPr lang="fr-FR" sz="2000" dirty="0" smtClean="0"/>
              <a:t>ANS: B</a:t>
            </a:r>
          </a:p>
          <a:p>
            <a:pPr marL="514350" indent="-514350">
              <a:buFont typeface="+mj-lt"/>
              <a:buAutoNum type="arabicPeriod" startAt="9"/>
            </a:pPr>
            <a:r>
              <a:rPr lang="fr-FR" sz="2000" dirty="0" smtClean="0"/>
              <a:t>ANS: B</a:t>
            </a:r>
          </a:p>
          <a:p>
            <a:pPr marL="514350" indent="-514350">
              <a:buFont typeface="+mj-lt"/>
              <a:buAutoNum type="arabicPeriod" startAt="9"/>
            </a:pPr>
            <a:r>
              <a:rPr lang="fr-FR" sz="2000" dirty="0" smtClean="0"/>
              <a:t>ANS: C</a:t>
            </a:r>
          </a:p>
          <a:p>
            <a:pPr marL="514350" indent="-514350">
              <a:buFont typeface="+mj-lt"/>
              <a:buAutoNum type="arabicPeriod" startAt="9"/>
            </a:pPr>
            <a:r>
              <a:rPr lang="fr-FR" sz="2000" dirty="0" smtClean="0"/>
              <a:t>ANS: A</a:t>
            </a:r>
          </a:p>
          <a:p>
            <a:pPr marL="514350" indent="-514350">
              <a:buFont typeface="+mj-lt"/>
              <a:buAutoNum type="arabicPeriod" startAt="9"/>
            </a:pPr>
            <a:endParaRPr lang="en-CA" dirty="0"/>
          </a:p>
        </p:txBody>
      </p:sp>
    </p:spTree>
    <p:extLst>
      <p:ext uri="{BB962C8B-B14F-4D97-AF65-F5344CB8AC3E}">
        <p14:creationId xmlns:p14="http://schemas.microsoft.com/office/powerpoint/2010/main" val="154135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827811" y="1264753"/>
            <a:ext cx="5604162" cy="1914866"/>
          </a:xfrm>
        </p:spPr>
        <p:txBody>
          <a:bodyPr/>
          <a:lstStyle/>
          <a:p>
            <a:pPr marL="0" indent="0">
              <a:buNone/>
            </a:pPr>
            <a:r>
              <a:rPr lang="en-US" sz="2000" b="1" dirty="0"/>
              <a:t>Tachometer</a:t>
            </a:r>
          </a:p>
          <a:p>
            <a:r>
              <a:rPr lang="en-US" sz="2000" dirty="0"/>
              <a:t>Displays engine speed in revolutions per minute (RPM).</a:t>
            </a:r>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680437" y="1264753"/>
            <a:ext cx="2998792" cy="2888047"/>
          </a:xfrm>
          <a:prstGeom prst="roundRect">
            <a:avLst/>
          </a:prstGeom>
        </p:spPr>
      </p:pic>
    </p:spTree>
    <p:extLst>
      <p:ext uri="{BB962C8B-B14F-4D97-AF65-F5344CB8AC3E}">
        <p14:creationId xmlns:p14="http://schemas.microsoft.com/office/powerpoint/2010/main" val="392032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3870581" y="1240110"/>
            <a:ext cx="5136571" cy="4759569"/>
          </a:xfrm>
        </p:spPr>
        <p:txBody>
          <a:bodyPr/>
          <a:lstStyle/>
          <a:p>
            <a:pPr marL="0" indent="0">
              <a:buNone/>
            </a:pPr>
            <a:r>
              <a:rPr lang="en-US" sz="2000" b="1" dirty="0"/>
              <a:t>Air Brake Gauge</a:t>
            </a:r>
          </a:p>
          <a:p>
            <a:pPr marL="0" indent="0">
              <a:buNone/>
            </a:pPr>
            <a:r>
              <a:rPr lang="en-US" sz="2000" dirty="0"/>
              <a:t>Measures the amount of available air pressure in the reservoirs.</a:t>
            </a:r>
          </a:p>
          <a:p>
            <a:pPr marL="0" indent="0">
              <a:buNone/>
            </a:pPr>
            <a:endParaRPr lang="en-US" sz="2000" dirty="0"/>
          </a:p>
          <a:p>
            <a:pPr marL="0" indent="0">
              <a:buNone/>
            </a:pPr>
            <a:r>
              <a:rPr lang="en-US" sz="2000" dirty="0"/>
              <a:t>The Primary Circuit (top image) usually provides air pressure to the rear tractor brakes.</a:t>
            </a:r>
          </a:p>
          <a:p>
            <a:pPr marL="0" indent="0">
              <a:buNone/>
            </a:pPr>
            <a:endParaRPr lang="en-US" sz="2000" dirty="0"/>
          </a:p>
          <a:p>
            <a:pPr marL="0" indent="0">
              <a:buNone/>
            </a:pPr>
            <a:r>
              <a:rPr lang="en-US" sz="2000" dirty="0"/>
              <a:t>The Secondary Circuit (bottom image) usually provides air pressure to the front tractor brakes.</a:t>
            </a:r>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6" name="Picture 5" descr="K:\Driver Examiner Shared\Gauges &amp; Switches Photos\IMG_003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119" y="1240110"/>
            <a:ext cx="2444333" cy="2269964"/>
          </a:xfrm>
          <a:prstGeom prst="round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962118" y="3852967"/>
            <a:ext cx="2444333" cy="2146712"/>
          </a:xfrm>
          <a:prstGeom prst="roundRect">
            <a:avLst/>
          </a:prstGeom>
        </p:spPr>
      </p:pic>
    </p:spTree>
    <p:extLst>
      <p:ext uri="{BB962C8B-B14F-4D97-AF65-F5344CB8AC3E}">
        <p14:creationId xmlns:p14="http://schemas.microsoft.com/office/powerpoint/2010/main" val="98368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883228" y="1240110"/>
            <a:ext cx="6161808" cy="4759569"/>
          </a:xfrm>
        </p:spPr>
        <p:txBody>
          <a:bodyPr/>
          <a:lstStyle/>
          <a:p>
            <a:pPr marL="0" indent="0">
              <a:buNone/>
            </a:pPr>
            <a:r>
              <a:rPr lang="en-US" sz="2000" b="1" dirty="0"/>
              <a:t>Air Application Gauge</a:t>
            </a:r>
          </a:p>
          <a:p>
            <a:pPr marL="0" indent="0">
              <a:buNone/>
            </a:pPr>
            <a:r>
              <a:rPr lang="en-US" sz="2000" dirty="0"/>
              <a:t>It measures the amount of air pressure being applied to the service brakes from either the foot valve or hand valve.</a:t>
            </a:r>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451980" y="1240110"/>
            <a:ext cx="3560618" cy="3203023"/>
          </a:xfrm>
          <a:prstGeom prst="roundRect">
            <a:avLst/>
          </a:prstGeom>
        </p:spPr>
      </p:pic>
    </p:spTree>
    <p:extLst>
      <p:ext uri="{BB962C8B-B14F-4D97-AF65-F5344CB8AC3E}">
        <p14:creationId xmlns:p14="http://schemas.microsoft.com/office/powerpoint/2010/main" val="235925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4520045" y="1406366"/>
            <a:ext cx="6785264" cy="2739608"/>
          </a:xfrm>
        </p:spPr>
        <p:txBody>
          <a:bodyPr/>
          <a:lstStyle/>
          <a:p>
            <a:pPr marL="0" indent="0">
              <a:buNone/>
            </a:pPr>
            <a:r>
              <a:rPr lang="en-US" sz="2000" b="1" dirty="0"/>
              <a:t>Engine Oil Pressure Gauge</a:t>
            </a:r>
          </a:p>
          <a:p>
            <a:pPr marL="0" indent="0">
              <a:buNone/>
            </a:pPr>
            <a:r>
              <a:rPr lang="en-US" sz="2000" dirty="0"/>
              <a:t>Measures the force (pressure) of the oil being pumped through the engine in </a:t>
            </a:r>
            <a:r>
              <a:rPr lang="en-US" sz="2000" dirty="0" smtClean="0"/>
              <a:t>psi.</a:t>
            </a:r>
            <a:endParaRPr lang="en-US" sz="2000" dirty="0"/>
          </a:p>
          <a:p>
            <a:pPr marL="0" indent="0">
              <a:buNone/>
            </a:pPr>
            <a:r>
              <a:rPr lang="en-US" sz="2000" dirty="0"/>
              <a:t>This gauge should be monitored regularly because inadequate oil pressure can cause engine </a:t>
            </a:r>
            <a:r>
              <a:rPr lang="en-US" sz="2000" dirty="0" smtClean="0"/>
              <a:t>damage.</a:t>
            </a: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319446" y="1400244"/>
            <a:ext cx="2901468" cy="2563318"/>
          </a:xfrm>
          <a:prstGeom prst="roundRect">
            <a:avLst/>
          </a:prstGeom>
        </p:spPr>
      </p:pic>
    </p:spTree>
    <p:extLst>
      <p:ext uri="{BB962C8B-B14F-4D97-AF65-F5344CB8AC3E}">
        <p14:creationId xmlns:p14="http://schemas.microsoft.com/office/powerpoint/2010/main" val="75939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Gauges continued </a:t>
            </a:r>
            <a:endParaRPr lang="en-CA" dirty="0"/>
          </a:p>
        </p:txBody>
      </p:sp>
      <p:sp>
        <p:nvSpPr>
          <p:cNvPr id="3" name="Content Placeholder 2"/>
          <p:cNvSpPr>
            <a:spLocks noGrp="1"/>
          </p:cNvSpPr>
          <p:nvPr>
            <p:ph sz="quarter" idx="11"/>
          </p:nvPr>
        </p:nvSpPr>
        <p:spPr>
          <a:xfrm>
            <a:off x="633845" y="1406366"/>
            <a:ext cx="6878782" cy="2739608"/>
          </a:xfrm>
        </p:spPr>
        <p:txBody>
          <a:bodyPr/>
          <a:lstStyle/>
          <a:p>
            <a:pPr marL="0" indent="0">
              <a:buNone/>
            </a:pPr>
            <a:r>
              <a:rPr lang="en-US" sz="2000" b="1" dirty="0"/>
              <a:t>Engine Oil </a:t>
            </a:r>
            <a:r>
              <a:rPr lang="en-US" sz="2000" b="1" dirty="0" smtClean="0"/>
              <a:t>Temperature Gauge</a:t>
            </a:r>
            <a:endParaRPr lang="en-US" sz="2000" b="1" dirty="0"/>
          </a:p>
          <a:p>
            <a:pPr marL="0" indent="0">
              <a:buNone/>
            </a:pPr>
            <a:r>
              <a:rPr lang="en-US" sz="2000" dirty="0"/>
              <a:t>Measures the temperature of the engine </a:t>
            </a:r>
            <a:r>
              <a:rPr lang="en-US" sz="2000" dirty="0" smtClean="0"/>
              <a:t>oil.</a:t>
            </a:r>
            <a:endParaRPr lang="en-US" sz="2000" dirty="0"/>
          </a:p>
          <a:p>
            <a:pPr marL="0" indent="0">
              <a:buNone/>
            </a:pPr>
            <a:endParaRPr lang="en-US" sz="2000" dirty="0"/>
          </a:p>
          <a:p>
            <a:pPr marL="0" indent="0">
              <a:buNone/>
            </a:pPr>
            <a:r>
              <a:rPr lang="en-US" sz="2000" dirty="0"/>
              <a:t>Viscosity (thickness) of oil is much higher at lower temperatures, and oil subjected to too high of heat can lose its lubrication properties, which results in loss of lubrication of the engine components.</a:t>
            </a:r>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775978" y="1488430"/>
            <a:ext cx="2781186" cy="2387379"/>
          </a:xfrm>
          <a:prstGeom prst="roundRect">
            <a:avLst/>
          </a:prstGeom>
        </p:spPr>
      </p:pic>
    </p:spTree>
    <p:extLst>
      <p:ext uri="{BB962C8B-B14F-4D97-AF65-F5344CB8AC3E}">
        <p14:creationId xmlns:p14="http://schemas.microsoft.com/office/powerpoint/2010/main" val="51367642"/>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5739</Words>
  <Application>Microsoft Office PowerPoint</Application>
  <PresentationFormat>Widescreen</PresentationFormat>
  <Paragraphs>618</Paragraphs>
  <Slides>49</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Courier New</vt:lpstr>
      <vt:lpstr>Symbol</vt:lpstr>
      <vt:lpstr>Times New Roman</vt:lpstr>
      <vt:lpstr>Verdana</vt:lpstr>
      <vt:lpstr>Wingdings</vt:lpstr>
      <vt:lpstr>Drive Smart Theme</vt:lpstr>
      <vt:lpstr>MELT Class 1 Driver Training   Gauges, switches, warning lights and indicator symbols</vt:lpstr>
      <vt:lpstr>Lesson overview </vt:lpstr>
      <vt:lpstr>Gauges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continued </vt:lpstr>
      <vt:lpstr>Gauges tour </vt:lpstr>
      <vt:lpstr>Switches</vt:lpstr>
      <vt:lpstr>Switches continued</vt:lpstr>
      <vt:lpstr>Switches continued</vt:lpstr>
      <vt:lpstr>Switches continued</vt:lpstr>
      <vt:lpstr>Switches continued</vt:lpstr>
      <vt:lpstr>Switches continued</vt:lpstr>
      <vt:lpstr>Switches continued</vt:lpstr>
      <vt:lpstr>Switches continued</vt:lpstr>
      <vt:lpstr>Switches continued</vt:lpstr>
      <vt:lpstr>Switches continued</vt:lpstr>
      <vt:lpstr>Switches continued</vt:lpstr>
      <vt:lpstr>Switches continued</vt:lpstr>
      <vt:lpstr>Switches continued</vt:lpstr>
      <vt:lpstr>Warning lights and indicator symbols</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Warning lights and indicator symbols continued</vt:lpstr>
      <vt:lpstr>Gauges tour </vt:lpstr>
      <vt:lpstr>Kenworth </vt:lpstr>
      <vt:lpstr>Review quiz (answer key)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2019-10-10T15:37:26Z</dcterms:created>
  <dcterms:modified xsi:type="dcterms:W3CDTF">2022-05-31T21:57:09Z</dcterms:modified>
</cp:coreProperties>
</file>